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activeX/activeX3.xml" ContentType="application/vnd.ms-office.activeX+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activeX/activeX1.xml" ContentType="application/vnd.ms-office.activeX+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63" r:id="rId4"/>
    <p:sldId id="264" r:id="rId5"/>
    <p:sldId id="268" r:id="rId6"/>
    <p:sldId id="307" r:id="rId7"/>
    <p:sldId id="294" r:id="rId8"/>
    <p:sldId id="295" r:id="rId9"/>
    <p:sldId id="316" r:id="rId10"/>
    <p:sldId id="269" r:id="rId11"/>
    <p:sldId id="270" r:id="rId12"/>
    <p:sldId id="271" r:id="rId13"/>
    <p:sldId id="272" r:id="rId14"/>
    <p:sldId id="273" r:id="rId15"/>
    <p:sldId id="274" r:id="rId16"/>
    <p:sldId id="288" r:id="rId17"/>
    <p:sldId id="289" r:id="rId18"/>
    <p:sldId id="292" r:id="rId19"/>
    <p:sldId id="293" r:id="rId20"/>
    <p:sldId id="280" r:id="rId21"/>
    <p:sldId id="275" r:id="rId22"/>
    <p:sldId id="276" r:id="rId23"/>
    <p:sldId id="281" r:id="rId24"/>
    <p:sldId id="287" r:id="rId25"/>
    <p:sldId id="282" r:id="rId26"/>
    <p:sldId id="278" r:id="rId27"/>
    <p:sldId id="279" r:id="rId28"/>
    <p:sldId id="277" r:id="rId29"/>
    <p:sldId id="283" r:id="rId30"/>
    <p:sldId id="284" r:id="rId31"/>
    <p:sldId id="285" r:id="rId32"/>
    <p:sldId id="286" r:id="rId33"/>
    <p:sldId id="291" r:id="rId34"/>
    <p:sldId id="296" r:id="rId35"/>
    <p:sldId id="315" r:id="rId36"/>
    <p:sldId id="309" r:id="rId37"/>
    <p:sldId id="318" r:id="rId38"/>
    <p:sldId id="319" r:id="rId39"/>
    <p:sldId id="320" r:id="rId40"/>
    <p:sldId id="321" r:id="rId41"/>
    <p:sldId id="310" r:id="rId42"/>
    <p:sldId id="311" r:id="rId43"/>
    <p:sldId id="312" r:id="rId44"/>
    <p:sldId id="313" r:id="rId45"/>
    <p:sldId id="337" r:id="rId46"/>
    <p:sldId id="314" r:id="rId47"/>
    <p:sldId id="325" r:id="rId48"/>
    <p:sldId id="326" r:id="rId49"/>
    <p:sldId id="328" r:id="rId50"/>
    <p:sldId id="329" r:id="rId51"/>
    <p:sldId id="330" r:id="rId52"/>
    <p:sldId id="331" r:id="rId53"/>
    <p:sldId id="332" r:id="rId54"/>
    <p:sldId id="333" r:id="rId55"/>
    <p:sldId id="351"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34" r:id="rId70"/>
    <p:sldId id="335" r:id="rId71"/>
    <p:sldId id="336" r:id="rId72"/>
    <p:sldId id="352" r:id="rId73"/>
    <p:sldId id="353" r:id="rId74"/>
    <p:sldId id="354" r:id="rId75"/>
    <p:sldId id="257"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CBE"/>
    <a:srgbClr val="0CBBE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737" autoAdjust="0"/>
  </p:normalViewPr>
  <p:slideViewPr>
    <p:cSldViewPr>
      <p:cViewPr>
        <p:scale>
          <a:sx n="66" d="100"/>
          <a:sy n="66" d="100"/>
        </p:scale>
        <p:origin x="-834" y="-76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activeX/activeX1.xml><?xml version="1.0" encoding="utf-8"?>
<ax:ocx xmlns:ax="http://schemas.microsoft.com/office/2006/activeX" xmlns:r="http://schemas.openxmlformats.org/officeDocument/2006/relationships" ax:classid="{D27CDB6E-AE6D-11CF-96B8-444553540000}" ax:persistence="persistPropertyBag">
  <ax:ocxPr ax:name="_cx" ax:value="13547"/>
  <ax:ocxPr ax:name="_cy" ax:value="10583"/>
  <ax:ocxPr ax:name="FlashVars" ax:value=""/>
  <ax:ocxPr ax:name="Movie" ax:value="http://www.youtube.com/v/xgTJcm9EVnE"/>
  <ax:ocxPr ax:name="Src" ax:value="http://www.youtube.com/v/xgTJcm9EVnE"/>
  <ax:ocxPr ax:name="WMode" ax:value="Window"/>
  <ax:ocxPr ax:name="Play" ax:value="0"/>
  <ax:ocxPr ax:name="Loop" ax:value="0"/>
  <ax:ocxPr ax:name="Quality" ax:value="High"/>
  <ax:ocxPr ax:name="SAlign" ax:value="LT"/>
  <ax:ocxPr ax:name="Menu" ax:value="-1"/>
  <ax:ocxPr ax:name="Base" ax:value=""/>
  <ax:ocxPr ax:name="AllowScriptAccess" ax:value=""/>
  <ax:ocxPr ax:name="Scale" ax:value="NoScale"/>
  <ax:ocxPr ax:name="DeviceFont" ax:value="0"/>
  <ax:ocxPr ax:name="EmbedMovie" ax:value="0"/>
  <ax:ocxPr ax:name="BGColor" ax:value=""/>
  <ax:ocxPr ax:name="SWRemote" ax:value=""/>
  <ax:ocxPr ax:name="MovieData" ax:value=""/>
  <ax:ocxPr ax:name="SeamlessTabbing" ax:value="1"/>
  <ax:ocxPr ax:name="Profile" ax:value="0"/>
  <ax:ocxPr ax:name="ProfileAddress" ax:value=""/>
  <ax:ocxPr ax:name="ProfilePort" ax:value="0"/>
  <ax:ocxPr ax:name="AllowNetworking" ax:value="all"/>
  <ax:ocxPr ax:name="AllowFullScreen" ax:value="false"/>
</ax:ocx>
</file>

<file path=ppt/activeX/activeX2.xml><?xml version="1.0" encoding="utf-8"?>
<ax:ocx xmlns:ax="http://schemas.microsoft.com/office/2006/activeX" xmlns:r="http://schemas.openxmlformats.org/officeDocument/2006/relationships" ax:classid="{D27CDB6E-AE6D-11CF-96B8-444553540000}" ax:persistence="persistPropertyBag">
  <ax:ocxPr ax:name="_cx" ax:value="13547"/>
  <ax:ocxPr ax:name="_cy" ax:value="10583"/>
  <ax:ocxPr ax:name="FlashVars" ax:value=""/>
  <ax:ocxPr ax:name="Movie" ax:value="http://www.youtube.com/v/03c3YuflQl4"/>
  <ax:ocxPr ax:name="Src" ax:value="http://www.youtube.com/v/03c3YuflQl4"/>
  <ax:ocxPr ax:name="WMode" ax:value="Window"/>
  <ax:ocxPr ax:name="Play" ax:value="0"/>
  <ax:ocxPr ax:name="Loop" ax:value="0"/>
  <ax:ocxPr ax:name="Quality" ax:value="High"/>
  <ax:ocxPr ax:name="SAlign" ax:value="LT"/>
  <ax:ocxPr ax:name="Menu" ax:value="-1"/>
  <ax:ocxPr ax:name="Base" ax:value=""/>
  <ax:ocxPr ax:name="AllowScriptAccess" ax:value=""/>
  <ax:ocxPr ax:name="Scale" ax:value="NoScale"/>
  <ax:ocxPr ax:name="DeviceFont" ax:value="0"/>
  <ax:ocxPr ax:name="EmbedMovie" ax:value="0"/>
  <ax:ocxPr ax:name="BGColor" ax:value=""/>
  <ax:ocxPr ax:name="SWRemote" ax:value=""/>
  <ax:ocxPr ax:name="MovieData" ax:value=""/>
  <ax:ocxPr ax:name="SeamlessTabbing" ax:value="1"/>
  <ax:ocxPr ax:name="Profile" ax:value="0"/>
  <ax:ocxPr ax:name="ProfileAddress" ax:value=""/>
  <ax:ocxPr ax:name="ProfilePort" ax:value="0"/>
  <ax:ocxPr ax:name="AllowNetworking" ax:value="all"/>
  <ax:ocxPr ax:name="AllowFullScreen" ax:value="false"/>
</ax:ocx>
</file>

<file path=ppt/activeX/activeX3.xml><?xml version="1.0" encoding="utf-8"?>
<ax:ocx xmlns:ax="http://schemas.microsoft.com/office/2006/activeX" xmlns:r="http://schemas.openxmlformats.org/officeDocument/2006/relationships" ax:classid="{D27CDB6E-AE6D-11CF-96B8-444553540000}" ax:persistence="persistPropertyBag">
  <ax:ocxPr ax:name="_cx" ax:value="15875"/>
  <ax:ocxPr ax:name="_cy" ax:value="12197"/>
  <ax:ocxPr ax:name="FlashVars" ax:value=""/>
  <ax:ocxPr ax:name="Movie" ax:value="http://www.youtube.com/v/ax_dtCUUKVU"/>
  <ax:ocxPr ax:name="Src" ax:value="http://www.youtube.com/v/ax_dtCUUKVU"/>
  <ax:ocxPr ax:name="WMode" ax:value="Window"/>
  <ax:ocxPr ax:name="Play" ax:value="0"/>
  <ax:ocxPr ax:name="Loop" ax:value="0"/>
  <ax:ocxPr ax:name="Quality" ax:value="High"/>
  <ax:ocxPr ax:name="SAlign" ax:value="LT"/>
  <ax:ocxPr ax:name="Menu" ax:value="-1"/>
  <ax:ocxPr ax:name="Base" ax:value=""/>
  <ax:ocxPr ax:name="AllowScriptAccess" ax:value=""/>
  <ax:ocxPr ax:name="Scale" ax:value="NoScale"/>
  <ax:ocxPr ax:name="DeviceFont" ax:value="0"/>
  <ax:ocxPr ax:name="EmbedMovie" ax:value="0"/>
  <ax:ocxPr ax:name="BGColor" ax:value=""/>
  <ax:ocxPr ax:name="SWRemote" ax:value=""/>
  <ax:ocxPr ax:name="MovieData" ax:value=""/>
  <ax:ocxPr ax:name="SeamlessTabbing" ax:value="1"/>
  <ax:ocxPr ax:name="Profile" ax:value="0"/>
  <ax:ocxPr ax:name="ProfileAddress" ax:value=""/>
  <ax:ocxPr ax:name="ProfilePort" ax:value="0"/>
  <ax:ocxPr ax:name="AllowNetworking" ax:value="all"/>
  <ax:ocxPr ax:name="AllowFullScreen" ax:value="false"/>
</ax:ocx>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8AC8E14-2171-4920-96BE-893C337199AD}" type="datetimeFigureOut">
              <a:rPr lang="en-US" smtClean="0"/>
              <a:pPr/>
              <a:t>12/22/2009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E2984-9CB1-486E-8BE7-5E8A56A1B91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8AC8E14-2171-4920-96BE-893C337199AD}" type="datetimeFigureOut">
              <a:rPr lang="en-US" smtClean="0"/>
              <a:pPr/>
              <a:t>12/22/2009</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78DE2984-9CB1-486E-8BE7-5E8A56A1B91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8AC8E14-2171-4920-96BE-893C337199AD}" type="datetimeFigureOut">
              <a:rPr lang="en-US" smtClean="0"/>
              <a:pPr/>
              <a:t>12/22/2009</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8DE2984-9CB1-486E-8BE7-5E8A56A1B91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firstroboticscanada.org/site/files/active/1/399_large.jpg"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2.v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hyperlink" Target="http://www.firstroboticscanada.org/site/files/active/1/391_large.jpg" TargetMode="External"/><Relationship Id="rId7" Type="http://schemas.openxmlformats.org/officeDocument/2006/relationships/hyperlink" Target="http://www.firstroboticscanada.org/site/files/active/1/336_large.jpg" TargetMode="Externa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hyperlink" Target="http://www.firstroboticscanada.org/site/files/active/1/368_large.jpg" TargetMode="Externa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andymark.biz/" TargetMode="Externa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8077200" cy="1673352"/>
          </a:xfrm>
        </p:spPr>
        <p:txBody>
          <a:bodyPr/>
          <a:lstStyle/>
          <a:p>
            <a:r>
              <a:rPr lang="en-US" dirty="0" smtClean="0"/>
              <a:t>Drive Systems</a:t>
            </a:r>
            <a:endParaRPr lang="en-US" dirty="0"/>
          </a:p>
        </p:txBody>
      </p:sp>
      <p:sp>
        <p:nvSpPr>
          <p:cNvPr id="3" name="Subtitle 2"/>
          <p:cNvSpPr>
            <a:spLocks noGrp="1"/>
          </p:cNvSpPr>
          <p:nvPr>
            <p:ph type="subTitle" idx="1"/>
          </p:nvPr>
        </p:nvSpPr>
        <p:spPr>
          <a:xfrm>
            <a:off x="609600" y="2286000"/>
            <a:ext cx="8077200" cy="1143000"/>
          </a:xfrm>
        </p:spPr>
        <p:txBody>
          <a:bodyPr>
            <a:normAutofit lnSpcReduction="10000"/>
          </a:bodyPr>
          <a:lstStyle/>
          <a:p>
            <a:r>
              <a:rPr lang="en-US" dirty="0" smtClean="0"/>
              <a:t>Presented By:</a:t>
            </a:r>
          </a:p>
          <a:p>
            <a:r>
              <a:rPr lang="en-US" dirty="0" smtClean="0"/>
              <a:t>Ben Heaivilin – Lead Advisor: Team 1764 (5 years)</a:t>
            </a:r>
          </a:p>
          <a:p>
            <a:r>
              <a:rPr lang="en-US" dirty="0" smtClean="0"/>
              <a:t>Jon Nelson – Mentor; Industrial Engineer - Honeywell</a:t>
            </a:r>
          </a:p>
          <a:p>
            <a:r>
              <a:rPr lang="en-US" dirty="0" smtClean="0"/>
              <a:t>Rachel Lindsay – Student Team 1764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 Drive</a:t>
            </a:r>
            <a:endParaRPr lang="en-US" dirty="0"/>
          </a:p>
        </p:txBody>
      </p:sp>
      <p:sp>
        <p:nvSpPr>
          <p:cNvPr id="3" name="Content Placeholder 2"/>
          <p:cNvSpPr>
            <a:spLocks noGrp="1"/>
          </p:cNvSpPr>
          <p:nvPr>
            <p:ph idx="1"/>
          </p:nvPr>
        </p:nvSpPr>
        <p:spPr>
          <a:xfrm>
            <a:off x="5562600" y="1775191"/>
            <a:ext cx="3352800" cy="5082809"/>
          </a:xfrm>
        </p:spPr>
        <p:txBody>
          <a:bodyPr>
            <a:normAutofit fontScale="625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Light Weight</a:t>
            </a:r>
          </a:p>
          <a:p>
            <a:pPr lvl="1"/>
            <a:r>
              <a:rPr lang="en-US" dirty="0" smtClean="0"/>
              <a:t>Inexpensive</a:t>
            </a:r>
          </a:p>
          <a:p>
            <a:pPr lvl="1"/>
            <a:r>
              <a:rPr lang="en-US" dirty="0" smtClean="0"/>
              <a:t>Agile</a:t>
            </a:r>
          </a:p>
          <a:p>
            <a:pPr lvl="1"/>
            <a:r>
              <a:rPr lang="en-US" dirty="0" smtClean="0"/>
              <a:t>Easy Turning</a:t>
            </a:r>
          </a:p>
          <a:p>
            <a:pPr lvl="1"/>
            <a:r>
              <a:rPr lang="en-US" dirty="0" smtClean="0"/>
              <a:t>Fast</a:t>
            </a:r>
          </a:p>
          <a:p>
            <a:pPr lvl="1"/>
            <a:r>
              <a:rPr lang="en-US" dirty="0" smtClean="0"/>
              <a:t>COTS Parts</a:t>
            </a:r>
          </a:p>
          <a:p>
            <a:pPr lvl="1"/>
            <a:endParaRPr lang="en-US" dirty="0" smtClean="0"/>
          </a:p>
          <a:p>
            <a:r>
              <a:rPr lang="en-US" dirty="0" smtClean="0"/>
              <a:t>Cons (-)</a:t>
            </a:r>
          </a:p>
          <a:p>
            <a:pPr lvl="1"/>
            <a:r>
              <a:rPr lang="en-US" dirty="0" smtClean="0"/>
              <a:t>Not Much Power</a:t>
            </a:r>
          </a:p>
          <a:p>
            <a:pPr lvl="1"/>
            <a:r>
              <a:rPr lang="en-US" dirty="0" smtClean="0"/>
              <a:t>Does not do well on ramps</a:t>
            </a:r>
          </a:p>
          <a:p>
            <a:pPr lvl="1"/>
            <a:r>
              <a:rPr lang="en-US" dirty="0" smtClean="0"/>
              <a:t>Poor Pushing</a:t>
            </a:r>
          </a:p>
          <a:p>
            <a:pPr lvl="1"/>
            <a:r>
              <a:rPr lang="en-US" dirty="0" smtClean="0"/>
              <a:t>Susceptible to spin outs.</a:t>
            </a:r>
          </a:p>
          <a:p>
            <a:pPr lvl="1"/>
            <a:r>
              <a:rPr lang="en-US" dirty="0" smtClean="0"/>
              <a:t>Able to be pushed from the side</a:t>
            </a:r>
            <a:endParaRPr lang="en-US" dirty="0"/>
          </a:p>
        </p:txBody>
      </p:sp>
      <p:sp>
        <p:nvSpPr>
          <p:cNvPr id="4" name="Rectangle 3"/>
          <p:cNvSpPr>
            <a:spLocks noChangeArrowheads="1"/>
          </p:cNvSpPr>
          <p:nvPr/>
        </p:nvSpPr>
        <p:spPr bwMode="auto">
          <a:xfrm>
            <a:off x="457200" y="1752600"/>
            <a:ext cx="38862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609600" y="19812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8100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609600" y="5791200"/>
            <a:ext cx="228600" cy="381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962400" y="5791200"/>
            <a:ext cx="228600" cy="381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990600" y="25146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581400" y="2514600"/>
            <a:ext cx="228600" cy="0"/>
          </a:xfrm>
          <a:prstGeom prst="line">
            <a:avLst/>
          </a:prstGeom>
          <a:noFill/>
          <a:ln w="9525">
            <a:solidFill>
              <a:schemeClr val="tx1"/>
            </a:solidFill>
            <a:round/>
            <a:headEnd/>
            <a:tailEnd/>
          </a:ln>
        </p:spPr>
        <p:txBody>
          <a:bodyPr anchor="b"/>
          <a:lstStyle/>
          <a:p>
            <a:endParaRPr lang="en-US"/>
          </a:p>
        </p:txBody>
      </p:sp>
      <p:sp>
        <p:nvSpPr>
          <p:cNvPr id="11" name="Text Box 20"/>
          <p:cNvSpPr txBox="1">
            <a:spLocks noChangeArrowheads="1"/>
          </p:cNvSpPr>
          <p:nvPr/>
        </p:nvSpPr>
        <p:spPr bwMode="auto">
          <a:xfrm>
            <a:off x="2514600" y="23622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2" name="Text Box 21"/>
          <p:cNvSpPr txBox="1">
            <a:spLocks noChangeArrowheads="1"/>
          </p:cNvSpPr>
          <p:nvPr/>
        </p:nvSpPr>
        <p:spPr bwMode="auto">
          <a:xfrm>
            <a:off x="1219200" y="23622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3" name="Text Box 15"/>
          <p:cNvSpPr txBox="1">
            <a:spLocks noChangeArrowheads="1"/>
          </p:cNvSpPr>
          <p:nvPr/>
        </p:nvSpPr>
        <p:spPr bwMode="auto">
          <a:xfrm>
            <a:off x="4800600" y="5334000"/>
            <a:ext cx="990600" cy="830997"/>
          </a:xfrm>
          <a:prstGeom prst="rect">
            <a:avLst/>
          </a:prstGeom>
          <a:noFill/>
          <a:ln w="9525">
            <a:noFill/>
            <a:miter lim="800000"/>
            <a:headEnd/>
            <a:tailEnd/>
          </a:ln>
        </p:spPr>
        <p:txBody>
          <a:bodyPr anchor="b">
            <a:spAutoFit/>
          </a:bodyPr>
          <a:lstStyle/>
          <a:p>
            <a:r>
              <a:rPr lang="en-US" sz="1600" dirty="0" smtClean="0">
                <a:latin typeface="Century Gothic" pitchFamily="34" charset="0"/>
              </a:rPr>
              <a:t>Caster </a:t>
            </a:r>
          </a:p>
          <a:p>
            <a:r>
              <a:rPr lang="en-US" sz="1600" dirty="0" smtClean="0">
                <a:latin typeface="Century Gothic" pitchFamily="34" charset="0"/>
              </a:rPr>
              <a:t>or</a:t>
            </a:r>
          </a:p>
          <a:p>
            <a:r>
              <a:rPr lang="en-US" sz="1600" dirty="0" smtClean="0">
                <a:latin typeface="Century Gothic" pitchFamily="34" charset="0"/>
              </a:rPr>
              <a:t>Omni</a:t>
            </a:r>
            <a:endParaRPr lang="en-US" sz="1600" dirty="0">
              <a:latin typeface="Century Gothic" pitchFamily="34" charset="0"/>
            </a:endParaRPr>
          </a:p>
        </p:txBody>
      </p:sp>
      <p:sp>
        <p:nvSpPr>
          <p:cNvPr id="14" name="Line 18"/>
          <p:cNvSpPr>
            <a:spLocks noChangeShapeType="1"/>
          </p:cNvSpPr>
          <p:nvPr/>
        </p:nvSpPr>
        <p:spPr bwMode="auto">
          <a:xfrm flipH="1">
            <a:off x="4191000" y="5791200"/>
            <a:ext cx="609600" cy="152400"/>
          </a:xfrm>
          <a:prstGeom prst="line">
            <a:avLst/>
          </a:prstGeom>
          <a:noFill/>
          <a:ln w="9525">
            <a:solidFill>
              <a:schemeClr val="tx1"/>
            </a:solidFill>
            <a:round/>
            <a:headEnd/>
            <a:tailEnd type="triangle" w="med" len="med"/>
          </a:ln>
        </p:spPr>
        <p:txBody>
          <a:bodyPr anchor="b"/>
          <a:lstStyle/>
          <a:p>
            <a:endParaRPr lang="en-US"/>
          </a:p>
        </p:txBody>
      </p:sp>
      <p:sp>
        <p:nvSpPr>
          <p:cNvPr id="15" name="TextBox 14"/>
          <p:cNvSpPr txBox="1"/>
          <p:nvPr/>
        </p:nvSpPr>
        <p:spPr>
          <a:xfrm>
            <a:off x="990600" y="2819400"/>
            <a:ext cx="2819400" cy="2862322"/>
          </a:xfrm>
          <a:prstGeom prst="rect">
            <a:avLst/>
          </a:prstGeom>
          <a:noFill/>
        </p:spPr>
        <p:txBody>
          <a:bodyPr wrap="square" rtlCol="0">
            <a:spAutoFit/>
          </a:bodyPr>
          <a:lstStyle/>
          <a:p>
            <a:pPr algn="ctr"/>
            <a:r>
              <a:rPr lang="en-US" dirty="0" smtClean="0"/>
              <a:t>Motors can be driven in front or rear</a:t>
            </a:r>
          </a:p>
          <a:p>
            <a:pPr algn="ctr"/>
            <a:endParaRPr lang="en-US" dirty="0" smtClean="0"/>
          </a:p>
          <a:p>
            <a:pPr algn="ctr"/>
            <a:r>
              <a:rPr lang="en-US" u="sng" dirty="0" smtClean="0"/>
              <a:t>Position of Driven Wheels:</a:t>
            </a:r>
          </a:p>
          <a:p>
            <a:pPr marL="342900" indent="-342900" algn="just">
              <a:buAutoNum type="arabicParenR"/>
            </a:pPr>
            <a:r>
              <a:rPr lang="en-US" dirty="0" smtClean="0"/>
              <a:t>Near Center of Gravity </a:t>
            </a:r>
          </a:p>
          <a:p>
            <a:pPr marL="342900" indent="-342900"/>
            <a:r>
              <a:rPr lang="en-US" dirty="0" smtClean="0"/>
              <a:t>	for most traction</a:t>
            </a:r>
          </a:p>
          <a:p>
            <a:pPr marL="342900" indent="-342900">
              <a:buAutoNum type="arabicParenR" startAt="2"/>
            </a:pPr>
            <a:r>
              <a:rPr lang="en-US" dirty="0" smtClean="0"/>
              <a:t>Front Drive for Max</a:t>
            </a:r>
          </a:p>
          <a:p>
            <a:pPr marL="342900" indent="-342900"/>
            <a:r>
              <a:rPr lang="en-US" dirty="0" smtClean="0"/>
              <a:t>	Positioning</a:t>
            </a:r>
          </a:p>
          <a:p>
            <a:pPr marL="342900" indent="-342900"/>
            <a:r>
              <a:rPr lang="en-US" dirty="0" smtClean="0"/>
              <a:t>3) 	Lose Traction  if weight not over wheels</a:t>
            </a:r>
            <a:endParaRPr lang="en-US" dirty="0"/>
          </a:p>
        </p:txBody>
      </p:sp>
      <p:sp>
        <p:nvSpPr>
          <p:cNvPr id="18" name="Text Box 15"/>
          <p:cNvSpPr txBox="1">
            <a:spLocks noChangeArrowheads="1"/>
          </p:cNvSpPr>
          <p:nvPr/>
        </p:nvSpPr>
        <p:spPr bwMode="auto">
          <a:xfrm>
            <a:off x="4495800" y="2057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19" name="Line 18"/>
          <p:cNvSpPr>
            <a:spLocks noChangeShapeType="1"/>
          </p:cNvSpPr>
          <p:nvPr/>
        </p:nvSpPr>
        <p:spPr bwMode="auto">
          <a:xfrm flipH="1">
            <a:off x="4191000" y="2362200"/>
            <a:ext cx="381000" cy="152400"/>
          </a:xfrm>
          <a:prstGeom prst="line">
            <a:avLst/>
          </a:prstGeom>
          <a:noFill/>
          <a:ln w="9525">
            <a:solidFill>
              <a:schemeClr val="tx1"/>
            </a:solidFill>
            <a:round/>
            <a:headEnd/>
            <a:tailEnd type="triangle" w="med" len="med"/>
          </a:ln>
        </p:spPr>
        <p:txBody>
          <a:bodyPr anchor="b"/>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 Drive: Examples</a:t>
            </a:r>
            <a:endParaRPr lang="en-US" dirty="0"/>
          </a:p>
        </p:txBody>
      </p:sp>
      <p:pic>
        <p:nvPicPr>
          <p:cNvPr id="24578" name="Picture 2"/>
          <p:cNvPicPr>
            <a:picLocks noChangeAspect="1" noChangeArrowheads="1"/>
          </p:cNvPicPr>
          <p:nvPr/>
        </p:nvPicPr>
        <p:blipFill>
          <a:blip r:embed="rId2"/>
          <a:srcRect r="8012" b="7143"/>
          <a:stretch>
            <a:fillRect/>
          </a:stretch>
        </p:blipFill>
        <p:spPr bwMode="auto">
          <a:xfrm>
            <a:off x="533400" y="2362200"/>
            <a:ext cx="3780693" cy="32766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r="4988" b="4545"/>
          <a:stretch>
            <a:fillRect/>
          </a:stretch>
        </p:blipFill>
        <p:spPr bwMode="auto">
          <a:xfrm>
            <a:off x="4800600" y="1676400"/>
            <a:ext cx="3810000" cy="4800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0-#ppt_w/2"/>
                                          </p:val>
                                        </p:tav>
                                        <p:tav tm="100000">
                                          <p:val>
                                            <p:strVal val="#ppt_x"/>
                                          </p:val>
                                        </p:tav>
                                      </p:tavLst>
                                    </p:anim>
                                    <p:anim calcmode="lin" valueType="num">
                                      <p:cBhvr additive="base">
                                        <p:cTn id="8" dur="500" fill="hold"/>
                                        <p:tgtEl>
                                          <p:spTgt spid="245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anim calcmode="lin" valueType="num">
                                      <p:cBhvr additive="base">
                                        <p:cTn id="13" dur="500" fill="hold"/>
                                        <p:tgtEl>
                                          <p:spTgt spid="24579"/>
                                        </p:tgtEl>
                                        <p:attrNameLst>
                                          <p:attrName>ppt_x</p:attrName>
                                        </p:attrNameLst>
                                      </p:cBhvr>
                                      <p:tavLst>
                                        <p:tav tm="0">
                                          <p:val>
                                            <p:strVal val="1+#ppt_w/2"/>
                                          </p:val>
                                        </p:tav>
                                        <p:tav tm="100000">
                                          <p:val>
                                            <p:strVal val="#ppt_x"/>
                                          </p:val>
                                        </p:tav>
                                      </p:tavLst>
                                    </p:anim>
                                    <p:anim calcmode="lin" valueType="num">
                                      <p:cBhvr additive="base">
                                        <p:cTn id="14"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Wheel Drive – 2 Gearboxes </a:t>
            </a:r>
            <a:br>
              <a:rPr lang="en-US" dirty="0" smtClean="0"/>
            </a:br>
            <a:r>
              <a:rPr lang="en-US" dirty="0" smtClean="0"/>
              <a:t>(AKA Tank Drive – no treads)</a:t>
            </a:r>
            <a:endParaRPr lang="en-US" dirty="0"/>
          </a:p>
        </p:txBody>
      </p:sp>
      <p:sp>
        <p:nvSpPr>
          <p:cNvPr id="3" name="Content Placeholder 2"/>
          <p:cNvSpPr>
            <a:spLocks noGrp="1"/>
          </p:cNvSpPr>
          <p:nvPr>
            <p:ph idx="1"/>
          </p:nvPr>
        </p:nvSpPr>
        <p:spPr>
          <a:xfrm>
            <a:off x="5562600" y="1775191"/>
            <a:ext cx="3352800" cy="4625609"/>
          </a:xfrm>
        </p:spPr>
        <p:txBody>
          <a:bodyPr>
            <a:normAutofit fontScale="700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More Powerful</a:t>
            </a:r>
          </a:p>
          <a:p>
            <a:pPr lvl="1"/>
            <a:r>
              <a:rPr lang="en-US" dirty="0" smtClean="0"/>
              <a:t>Sturdy and stable</a:t>
            </a:r>
          </a:p>
          <a:p>
            <a:pPr lvl="1"/>
            <a:r>
              <a:rPr lang="en-US" dirty="0" smtClean="0"/>
              <a:t>Wheel Options</a:t>
            </a:r>
          </a:p>
          <a:p>
            <a:pPr lvl="2"/>
            <a:r>
              <a:rPr lang="en-US" dirty="0" smtClean="0"/>
              <a:t>Omni, Traction, Other</a:t>
            </a:r>
          </a:p>
          <a:p>
            <a:pPr lvl="1"/>
            <a:r>
              <a:rPr lang="en-US" dirty="0" smtClean="0"/>
              <a:t>COTS Parts</a:t>
            </a:r>
          </a:p>
          <a:p>
            <a:pPr lvl="1"/>
            <a:endParaRPr lang="en-US" dirty="0" smtClean="0"/>
          </a:p>
          <a:p>
            <a:r>
              <a:rPr lang="en-US" dirty="0" smtClean="0"/>
              <a:t>Cons (-)</a:t>
            </a:r>
          </a:p>
          <a:p>
            <a:pPr lvl="1"/>
            <a:r>
              <a:rPr lang="en-US" dirty="0" smtClean="0"/>
              <a:t>Not Agile</a:t>
            </a:r>
          </a:p>
          <a:p>
            <a:pPr lvl="2"/>
            <a:r>
              <a:rPr lang="en-US" dirty="0" smtClean="0"/>
              <a:t>Turning can be difficult</a:t>
            </a:r>
          </a:p>
          <a:p>
            <a:pPr lvl="2"/>
            <a:r>
              <a:rPr lang="en-US" dirty="0" smtClean="0"/>
              <a:t>Adjustment Needed</a:t>
            </a:r>
          </a:p>
          <a:p>
            <a:pPr lvl="1"/>
            <a:r>
              <a:rPr lang="en-US" dirty="0" smtClean="0"/>
              <a:t>Slightly Slower</a:t>
            </a:r>
          </a:p>
          <a:p>
            <a:pPr lvl="1"/>
            <a:endParaRPr lang="en-US" dirty="0" smtClean="0"/>
          </a:p>
          <a:p>
            <a:endParaRPr lang="en-US" dirty="0"/>
          </a:p>
        </p:txBody>
      </p:sp>
      <p:sp>
        <p:nvSpPr>
          <p:cNvPr id="11" name="Text Box 15"/>
          <p:cNvSpPr txBox="1">
            <a:spLocks noChangeArrowheads="1"/>
          </p:cNvSpPr>
          <p:nvPr/>
        </p:nvSpPr>
        <p:spPr bwMode="auto">
          <a:xfrm>
            <a:off x="4114800" y="3276600"/>
            <a:ext cx="990600" cy="584200"/>
          </a:xfrm>
          <a:prstGeom prst="rect">
            <a:avLst/>
          </a:prstGeom>
          <a:noFill/>
          <a:ln w="9525">
            <a:noFill/>
            <a:miter lim="800000"/>
            <a:headEnd/>
            <a:tailEnd/>
          </a:ln>
        </p:spPr>
        <p:txBody>
          <a:bodyPr anchor="b">
            <a:spAutoFit/>
          </a:bodyPr>
          <a:lstStyle/>
          <a:p>
            <a:pPr>
              <a:spcBef>
                <a:spcPct val="50000"/>
              </a:spcBef>
            </a:pPr>
            <a:r>
              <a:rPr lang="en-US" sz="1600" dirty="0">
                <a:latin typeface="Century Gothic" pitchFamily="34" charset="0"/>
              </a:rPr>
              <a:t>Chain or belt</a:t>
            </a:r>
          </a:p>
        </p:txBody>
      </p:sp>
      <p:sp>
        <p:nvSpPr>
          <p:cNvPr id="12" name="Line 17"/>
          <p:cNvSpPr>
            <a:spLocks noChangeShapeType="1"/>
          </p:cNvSpPr>
          <p:nvPr/>
        </p:nvSpPr>
        <p:spPr bwMode="auto">
          <a:xfrm flipH="1">
            <a:off x="3886200" y="2209800"/>
            <a:ext cx="381000" cy="76200"/>
          </a:xfrm>
          <a:prstGeom prst="line">
            <a:avLst/>
          </a:prstGeom>
          <a:noFill/>
          <a:ln w="9525">
            <a:solidFill>
              <a:schemeClr val="tx1"/>
            </a:solidFill>
            <a:round/>
            <a:headEnd/>
            <a:tailEnd type="triangle" w="med" len="med"/>
          </a:ln>
        </p:spPr>
        <p:txBody>
          <a:bodyPr anchor="b"/>
          <a:lstStyle/>
          <a:p>
            <a:endParaRPr lang="en-US"/>
          </a:p>
        </p:txBody>
      </p:sp>
      <p:sp>
        <p:nvSpPr>
          <p:cNvPr id="13" name="Line 18"/>
          <p:cNvSpPr>
            <a:spLocks noChangeShapeType="1"/>
          </p:cNvSpPr>
          <p:nvPr/>
        </p:nvSpPr>
        <p:spPr bwMode="auto">
          <a:xfrm flipH="1">
            <a:off x="3429000" y="3581400"/>
            <a:ext cx="762000" cy="76200"/>
          </a:xfrm>
          <a:prstGeom prst="line">
            <a:avLst/>
          </a:prstGeom>
          <a:noFill/>
          <a:ln w="9525">
            <a:solidFill>
              <a:schemeClr val="tx1"/>
            </a:solidFill>
            <a:round/>
            <a:headEnd/>
            <a:tailEnd type="triangle" w="med" len="med"/>
          </a:ln>
        </p:spPr>
        <p:txBody>
          <a:bodyPr anchor="b"/>
          <a:lstStyle/>
          <a:p>
            <a:endParaRPr lang="en-US"/>
          </a:p>
        </p:txBody>
      </p:sp>
      <p:sp>
        <p:nvSpPr>
          <p:cNvPr id="21" name="Line 17"/>
          <p:cNvSpPr>
            <a:spLocks noChangeShapeType="1"/>
          </p:cNvSpPr>
          <p:nvPr/>
        </p:nvSpPr>
        <p:spPr bwMode="auto">
          <a:xfrm flipH="1">
            <a:off x="3886200" y="5410200"/>
            <a:ext cx="457200" cy="76200"/>
          </a:xfrm>
          <a:prstGeom prst="line">
            <a:avLst/>
          </a:prstGeom>
          <a:noFill/>
          <a:ln w="9525">
            <a:solidFill>
              <a:schemeClr val="tx1"/>
            </a:solidFill>
            <a:round/>
            <a:headEnd/>
            <a:tailEnd type="triangle" w="med" len="med"/>
          </a:ln>
        </p:spPr>
        <p:txBody>
          <a:bodyPr anchor="b"/>
          <a:lstStyle/>
          <a:p>
            <a:endParaRPr lang="en-US"/>
          </a:p>
        </p:txBody>
      </p:sp>
      <p:grpSp>
        <p:nvGrpSpPr>
          <p:cNvPr id="30" name="Group 29"/>
          <p:cNvGrpSpPr/>
          <p:nvPr/>
        </p:nvGrpSpPr>
        <p:grpSpPr>
          <a:xfrm>
            <a:off x="228600" y="1676400"/>
            <a:ext cx="3810000" cy="4724400"/>
            <a:chOff x="228600" y="1676400"/>
            <a:chExt cx="3810000" cy="4724400"/>
          </a:xfrm>
        </p:grpSpPr>
        <p:sp>
          <p:nvSpPr>
            <p:cNvPr id="4" name="Rectangle 3"/>
            <p:cNvSpPr>
              <a:spLocks noChangeArrowheads="1"/>
            </p:cNvSpPr>
            <p:nvPr/>
          </p:nvSpPr>
          <p:spPr bwMode="auto">
            <a:xfrm>
              <a:off x="228600" y="1676400"/>
              <a:ext cx="38100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381000" y="18288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505200" y="18288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381000" y="5029200"/>
              <a:ext cx="3048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505200" y="5029200"/>
              <a:ext cx="3810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762000" y="23622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276600" y="2362200"/>
              <a:ext cx="228600" cy="0"/>
            </a:xfrm>
            <a:prstGeom prst="line">
              <a:avLst/>
            </a:prstGeom>
            <a:noFill/>
            <a:ln w="9525">
              <a:solidFill>
                <a:schemeClr val="tx1"/>
              </a:solidFill>
              <a:round/>
              <a:headEnd/>
              <a:tailEnd/>
            </a:ln>
          </p:spPr>
          <p:txBody>
            <a:bodyPr anchor="b"/>
            <a:lstStyle/>
            <a:p>
              <a:endParaRPr lang="en-US"/>
            </a:p>
          </p:txBody>
        </p:sp>
        <p:sp>
          <p:nvSpPr>
            <p:cNvPr id="15" name="Text Box 20"/>
            <p:cNvSpPr txBox="1">
              <a:spLocks noChangeArrowheads="1"/>
            </p:cNvSpPr>
            <p:nvPr/>
          </p:nvSpPr>
          <p:spPr bwMode="auto">
            <a:xfrm>
              <a:off x="2209800" y="2209800"/>
              <a:ext cx="1066800" cy="338554"/>
            </a:xfrm>
            <a:prstGeom prst="rect">
              <a:avLst/>
            </a:prstGeom>
            <a:noFill/>
            <a:ln w="9525">
              <a:solidFill>
                <a:schemeClr val="tx1"/>
              </a:solidFill>
              <a:miter lim="800000"/>
              <a:headEnd/>
              <a:tailEnd/>
            </a:ln>
          </p:spPr>
          <p:txBody>
            <a:bodyPr anchor="b">
              <a:spAutoFit/>
            </a:bodyPr>
            <a:lstStyle/>
            <a:p>
              <a:pPr algn="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6" name="Text Box 21"/>
            <p:cNvSpPr txBox="1">
              <a:spLocks noChangeArrowheads="1"/>
            </p:cNvSpPr>
            <p:nvPr/>
          </p:nvSpPr>
          <p:spPr bwMode="auto">
            <a:xfrm>
              <a:off x="990600" y="22098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7" name="Line 11"/>
            <p:cNvSpPr>
              <a:spLocks noChangeShapeType="1"/>
            </p:cNvSpPr>
            <p:nvPr/>
          </p:nvSpPr>
          <p:spPr bwMode="auto">
            <a:xfrm>
              <a:off x="685800" y="5562600"/>
              <a:ext cx="228600" cy="0"/>
            </a:xfrm>
            <a:prstGeom prst="line">
              <a:avLst/>
            </a:prstGeom>
            <a:noFill/>
            <a:ln w="9525">
              <a:solidFill>
                <a:schemeClr val="tx1"/>
              </a:solidFill>
              <a:round/>
              <a:headEnd/>
              <a:tailEnd/>
            </a:ln>
          </p:spPr>
          <p:txBody>
            <a:bodyPr anchor="b"/>
            <a:lstStyle/>
            <a:p>
              <a:endParaRPr lang="en-US"/>
            </a:p>
          </p:txBody>
        </p:sp>
        <p:sp>
          <p:nvSpPr>
            <p:cNvPr id="19" name="Line 11"/>
            <p:cNvSpPr>
              <a:spLocks noChangeShapeType="1"/>
            </p:cNvSpPr>
            <p:nvPr/>
          </p:nvSpPr>
          <p:spPr bwMode="auto">
            <a:xfrm>
              <a:off x="3276600" y="5562600"/>
              <a:ext cx="228600" cy="0"/>
            </a:xfrm>
            <a:prstGeom prst="line">
              <a:avLst/>
            </a:prstGeom>
            <a:noFill/>
            <a:ln w="9525">
              <a:solidFill>
                <a:schemeClr val="tx1"/>
              </a:solidFill>
              <a:round/>
              <a:headEnd/>
              <a:tailEnd/>
            </a:ln>
          </p:spPr>
          <p:txBody>
            <a:bodyPr anchor="b"/>
            <a:lstStyle/>
            <a:p>
              <a:endParaRPr lang="en-US"/>
            </a:p>
          </p:txBody>
        </p:sp>
        <p:cxnSp>
          <p:nvCxnSpPr>
            <p:cNvPr id="26" name="Straight Connector 25"/>
            <p:cNvCxnSpPr/>
            <p:nvPr/>
          </p:nvCxnSpPr>
          <p:spPr>
            <a:xfrm rot="5400000">
              <a:off x="-761206" y="3961606"/>
              <a:ext cx="3200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829594" y="3961606"/>
              <a:ext cx="3200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1" name="Text Box 15"/>
          <p:cNvSpPr txBox="1">
            <a:spLocks noChangeArrowheads="1"/>
          </p:cNvSpPr>
          <p:nvPr/>
        </p:nvSpPr>
        <p:spPr bwMode="auto">
          <a:xfrm>
            <a:off x="4267200" y="19050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32" name="Text Box 15"/>
          <p:cNvSpPr txBox="1">
            <a:spLocks noChangeArrowheads="1"/>
          </p:cNvSpPr>
          <p:nvPr/>
        </p:nvSpPr>
        <p:spPr bwMode="auto">
          <a:xfrm>
            <a:off x="4343400" y="5105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33" name="TextBox 32"/>
          <p:cNvSpPr txBox="1"/>
          <p:nvPr/>
        </p:nvSpPr>
        <p:spPr>
          <a:xfrm>
            <a:off x="990600" y="2667000"/>
            <a:ext cx="2362200" cy="2862322"/>
          </a:xfrm>
          <a:prstGeom prst="rect">
            <a:avLst/>
          </a:prstGeom>
          <a:noFill/>
        </p:spPr>
        <p:txBody>
          <a:bodyPr wrap="square" rtlCol="0">
            <a:spAutoFit/>
          </a:bodyPr>
          <a:lstStyle/>
          <a:p>
            <a:pPr algn="ctr"/>
            <a:r>
              <a:rPr lang="en-US" dirty="0" smtClean="0"/>
              <a:t>Position gearboxes anywhere as needed for mounting and center of gravity</a:t>
            </a:r>
          </a:p>
          <a:p>
            <a:pPr algn="ctr"/>
            <a:endParaRPr lang="en-US" dirty="0" smtClean="0"/>
          </a:p>
          <a:p>
            <a:pPr algn="ctr"/>
            <a:r>
              <a:rPr lang="en-US" u="sng" dirty="0" smtClean="0"/>
              <a:t>Position of Wheels:</a:t>
            </a:r>
          </a:p>
          <a:p>
            <a:pPr marL="342900" indent="-342900">
              <a:buAutoNum type="arabicParenR"/>
            </a:pPr>
            <a:r>
              <a:rPr lang="en-US" dirty="0" smtClean="0"/>
              <a:t>Close together = better turning</a:t>
            </a:r>
          </a:p>
          <a:p>
            <a:pPr marL="342900" indent="-342900">
              <a:buAutoNum type="arabicParenR"/>
            </a:pPr>
            <a:r>
              <a:rPr lang="en-US" dirty="0" smtClean="0"/>
              <a:t>Spread Apart = Straighter driving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Wheel Drive – 2 Gearbox : Examples</a:t>
            </a:r>
            <a:endParaRPr lang="en-US" dirty="0"/>
          </a:p>
        </p:txBody>
      </p:sp>
      <p:pic>
        <p:nvPicPr>
          <p:cNvPr id="4" name="Picture 5"/>
          <p:cNvPicPr>
            <a:picLocks noChangeAspect="1" noChangeArrowheads="1"/>
          </p:cNvPicPr>
          <p:nvPr/>
        </p:nvPicPr>
        <p:blipFill>
          <a:blip r:embed="rId2"/>
          <a:srcRect/>
          <a:stretch>
            <a:fillRect/>
          </a:stretch>
        </p:blipFill>
        <p:spPr bwMode="auto">
          <a:xfrm rot="19474028">
            <a:off x="-1116857" y="2237655"/>
            <a:ext cx="4798696" cy="3200400"/>
          </a:xfrm>
          <a:prstGeom prst="rect">
            <a:avLst/>
          </a:prstGeom>
          <a:noFill/>
          <a:ln w="9525">
            <a:noFill/>
            <a:miter lim="800000"/>
            <a:headEnd/>
            <a:tailEnd/>
          </a:ln>
        </p:spPr>
      </p:pic>
      <p:pic>
        <p:nvPicPr>
          <p:cNvPr id="25602" name="Picture 2" descr="http://www.firstroboticscanada.org/site/files/active/1/281_large.jpg"/>
          <p:cNvPicPr>
            <a:picLocks noChangeAspect="1" noChangeArrowheads="1"/>
          </p:cNvPicPr>
          <p:nvPr/>
        </p:nvPicPr>
        <p:blipFill>
          <a:blip r:embed="rId3"/>
          <a:srcRect/>
          <a:stretch>
            <a:fillRect/>
          </a:stretch>
        </p:blipFill>
        <p:spPr bwMode="auto">
          <a:xfrm>
            <a:off x="3276600" y="2362200"/>
            <a:ext cx="5638800" cy="4229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additive="base">
                                        <p:cTn id="13" dur="500" fill="hold"/>
                                        <p:tgtEl>
                                          <p:spTgt spid="25602"/>
                                        </p:tgtEl>
                                        <p:attrNameLst>
                                          <p:attrName>ppt_x</p:attrName>
                                        </p:attrNameLst>
                                      </p:cBhvr>
                                      <p:tavLst>
                                        <p:tav tm="0">
                                          <p:val>
                                            <p:strVal val="#ppt_x"/>
                                          </p:val>
                                        </p:tav>
                                        <p:tav tm="100000">
                                          <p:val>
                                            <p:strVal val="#ppt_x"/>
                                          </p:val>
                                        </p:tav>
                                      </p:tavLst>
                                    </p:anim>
                                    <p:anim calcmode="lin" valueType="num">
                                      <p:cBhvr additive="base">
                                        <p:cTn id="14" dur="500" fill="hold"/>
                                        <p:tgtEl>
                                          <p:spTgt spid="25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Wheel Drive – 4 Gearboxes</a:t>
            </a:r>
            <a:endParaRPr lang="en-US" dirty="0"/>
          </a:p>
        </p:txBody>
      </p:sp>
      <p:sp>
        <p:nvSpPr>
          <p:cNvPr id="3" name="Content Placeholder 2"/>
          <p:cNvSpPr>
            <a:spLocks noGrp="1"/>
          </p:cNvSpPr>
          <p:nvPr>
            <p:ph idx="1"/>
          </p:nvPr>
        </p:nvSpPr>
        <p:spPr>
          <a:xfrm>
            <a:off x="5181600" y="1775191"/>
            <a:ext cx="3733800" cy="5082809"/>
          </a:xfrm>
        </p:spPr>
        <p:txBody>
          <a:bodyPr>
            <a:normAutofit fontScale="550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Powerful</a:t>
            </a:r>
          </a:p>
          <a:p>
            <a:pPr lvl="1"/>
            <a:r>
              <a:rPr lang="en-US" dirty="0" smtClean="0"/>
              <a:t>Sturdy &amp; Stable</a:t>
            </a:r>
          </a:p>
          <a:p>
            <a:pPr lvl="1"/>
            <a:r>
              <a:rPr lang="en-US" dirty="0" smtClean="0"/>
              <a:t>Many Options</a:t>
            </a:r>
          </a:p>
          <a:p>
            <a:pPr lvl="2"/>
            <a:r>
              <a:rPr lang="en-US" dirty="0" smtClean="0"/>
              <a:t>Mecanum, Traction, Omni, Combo</a:t>
            </a:r>
          </a:p>
          <a:p>
            <a:pPr lvl="1"/>
            <a:r>
              <a:rPr lang="en-US" dirty="0" smtClean="0"/>
              <a:t>COTS Parts</a:t>
            </a:r>
          </a:p>
          <a:p>
            <a:pPr lvl="1"/>
            <a:endParaRPr lang="en-US" dirty="0" smtClean="0"/>
          </a:p>
          <a:p>
            <a:r>
              <a:rPr lang="en-US" dirty="0" smtClean="0"/>
              <a:t>Cons (-)</a:t>
            </a:r>
          </a:p>
          <a:p>
            <a:pPr lvl="1"/>
            <a:r>
              <a:rPr lang="en-US" dirty="0" smtClean="0"/>
              <a:t>Heavy</a:t>
            </a:r>
          </a:p>
          <a:p>
            <a:pPr lvl="1"/>
            <a:r>
              <a:rPr lang="en-US" dirty="0" smtClean="0"/>
              <a:t>Costly</a:t>
            </a:r>
          </a:p>
          <a:p>
            <a:pPr lvl="1"/>
            <a:r>
              <a:rPr lang="en-US" dirty="0" smtClean="0"/>
              <a:t>Turning may or may not be difficult</a:t>
            </a:r>
          </a:p>
          <a:p>
            <a:pPr lvl="1">
              <a:buNone/>
            </a:pPr>
            <a:endParaRPr lang="en-US" dirty="0" smtClean="0"/>
          </a:p>
          <a:p>
            <a:r>
              <a:rPr lang="en-US" dirty="0" smtClean="0"/>
              <a:t>Options</a:t>
            </a:r>
          </a:p>
          <a:p>
            <a:pPr lvl="1"/>
            <a:r>
              <a:rPr lang="en-US" dirty="0" smtClean="0"/>
              <a:t>4 traction</a:t>
            </a:r>
          </a:p>
          <a:p>
            <a:pPr lvl="2"/>
            <a:r>
              <a:rPr lang="en-US" dirty="0" smtClean="0"/>
              <a:t>+ Pushing,  Traction, Straight</a:t>
            </a:r>
          </a:p>
          <a:p>
            <a:pPr lvl="2"/>
            <a:r>
              <a:rPr lang="en-US" dirty="0" smtClean="0"/>
              <a:t>- Turning</a:t>
            </a:r>
          </a:p>
          <a:p>
            <a:pPr lvl="1"/>
            <a:r>
              <a:rPr lang="en-US" dirty="0" smtClean="0"/>
              <a:t>All Mecanum; 2 traction &amp; 2 Omni</a:t>
            </a:r>
          </a:p>
          <a:p>
            <a:pPr lvl="2"/>
            <a:r>
              <a:rPr lang="en-US" dirty="0" smtClean="0"/>
              <a:t>+ Mobility</a:t>
            </a:r>
          </a:p>
          <a:p>
            <a:pPr lvl="2"/>
            <a:r>
              <a:rPr lang="en-US" dirty="0" smtClean="0"/>
              <a:t>- Less traction, Less pushing</a:t>
            </a:r>
          </a:p>
        </p:txBody>
      </p:sp>
      <p:sp>
        <p:nvSpPr>
          <p:cNvPr id="4" name="Rectangle 3"/>
          <p:cNvSpPr>
            <a:spLocks noChangeArrowheads="1"/>
          </p:cNvSpPr>
          <p:nvPr/>
        </p:nvSpPr>
        <p:spPr bwMode="auto">
          <a:xfrm>
            <a:off x="304800" y="1752600"/>
            <a:ext cx="37338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4572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5052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457200" y="5105400"/>
            <a:ext cx="3048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505200" y="5105400"/>
            <a:ext cx="3810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838200" y="24384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276600" y="2438400"/>
            <a:ext cx="228600" cy="0"/>
          </a:xfrm>
          <a:prstGeom prst="line">
            <a:avLst/>
          </a:prstGeom>
          <a:noFill/>
          <a:ln w="9525">
            <a:solidFill>
              <a:schemeClr val="tx1"/>
            </a:solidFill>
            <a:round/>
            <a:headEnd/>
            <a:tailEnd/>
          </a:ln>
        </p:spPr>
        <p:txBody>
          <a:bodyPr anchor="b"/>
          <a:lstStyle/>
          <a:p>
            <a:endParaRPr lang="en-US"/>
          </a:p>
        </p:txBody>
      </p:sp>
      <p:sp>
        <p:nvSpPr>
          <p:cNvPr id="12" name="Text Box 20"/>
          <p:cNvSpPr txBox="1">
            <a:spLocks noChangeArrowheads="1"/>
          </p:cNvSpPr>
          <p:nvPr/>
        </p:nvSpPr>
        <p:spPr bwMode="auto">
          <a:xfrm>
            <a:off x="2209800" y="22860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3" name="Text Box 21"/>
          <p:cNvSpPr txBox="1">
            <a:spLocks noChangeArrowheads="1"/>
          </p:cNvSpPr>
          <p:nvPr/>
        </p:nvSpPr>
        <p:spPr bwMode="auto">
          <a:xfrm>
            <a:off x="1066800" y="22860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4" name="Line 11"/>
          <p:cNvSpPr>
            <a:spLocks noChangeShapeType="1"/>
          </p:cNvSpPr>
          <p:nvPr/>
        </p:nvSpPr>
        <p:spPr bwMode="auto">
          <a:xfrm>
            <a:off x="762000" y="5638800"/>
            <a:ext cx="228600" cy="0"/>
          </a:xfrm>
          <a:prstGeom prst="line">
            <a:avLst/>
          </a:prstGeom>
          <a:noFill/>
          <a:ln w="9525">
            <a:solidFill>
              <a:schemeClr val="tx1"/>
            </a:solidFill>
            <a:round/>
            <a:headEnd/>
            <a:tailEnd/>
          </a:ln>
        </p:spPr>
        <p:txBody>
          <a:bodyPr anchor="b"/>
          <a:lstStyle/>
          <a:p>
            <a:endParaRPr lang="en-US"/>
          </a:p>
        </p:txBody>
      </p:sp>
      <p:sp>
        <p:nvSpPr>
          <p:cNvPr id="15" name="Line 11"/>
          <p:cNvSpPr>
            <a:spLocks noChangeShapeType="1"/>
          </p:cNvSpPr>
          <p:nvPr/>
        </p:nvSpPr>
        <p:spPr bwMode="auto">
          <a:xfrm>
            <a:off x="3276600" y="5638800"/>
            <a:ext cx="228600" cy="0"/>
          </a:xfrm>
          <a:prstGeom prst="line">
            <a:avLst/>
          </a:prstGeom>
          <a:noFill/>
          <a:ln w="9525">
            <a:solidFill>
              <a:schemeClr val="tx1"/>
            </a:solidFill>
            <a:round/>
            <a:headEnd/>
            <a:tailEnd/>
          </a:ln>
        </p:spPr>
        <p:txBody>
          <a:bodyPr anchor="b"/>
          <a:lstStyle/>
          <a:p>
            <a:endParaRPr lang="en-US"/>
          </a:p>
        </p:txBody>
      </p:sp>
      <p:sp>
        <p:nvSpPr>
          <p:cNvPr id="16" name="Text Box 21"/>
          <p:cNvSpPr txBox="1">
            <a:spLocks noChangeArrowheads="1"/>
          </p:cNvSpPr>
          <p:nvPr/>
        </p:nvSpPr>
        <p:spPr bwMode="auto">
          <a:xfrm>
            <a:off x="990600" y="54864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p>
        </p:txBody>
      </p:sp>
      <p:sp>
        <p:nvSpPr>
          <p:cNvPr id="17" name="Text Box 20"/>
          <p:cNvSpPr txBox="1">
            <a:spLocks noChangeArrowheads="1"/>
          </p:cNvSpPr>
          <p:nvPr/>
        </p:nvSpPr>
        <p:spPr bwMode="auto">
          <a:xfrm>
            <a:off x="2209800" y="54864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p>
        </p:txBody>
      </p:sp>
      <p:sp>
        <p:nvSpPr>
          <p:cNvPr id="18" name="TextBox 17"/>
          <p:cNvSpPr txBox="1"/>
          <p:nvPr/>
        </p:nvSpPr>
        <p:spPr>
          <a:xfrm>
            <a:off x="990600" y="2789872"/>
            <a:ext cx="2362200" cy="2585323"/>
          </a:xfrm>
          <a:prstGeom prst="rect">
            <a:avLst/>
          </a:prstGeom>
          <a:noFill/>
        </p:spPr>
        <p:txBody>
          <a:bodyPr wrap="square" rtlCol="0">
            <a:spAutoFit/>
          </a:bodyPr>
          <a:lstStyle/>
          <a:p>
            <a:pPr algn="ctr"/>
            <a:r>
              <a:rPr lang="en-US" dirty="0" smtClean="0"/>
              <a:t>Types of wheels determine whether robot has traction, pushing ability, and mobility</a:t>
            </a:r>
          </a:p>
          <a:p>
            <a:pPr algn="ctr"/>
            <a:endParaRPr lang="en-US" dirty="0" smtClean="0"/>
          </a:p>
          <a:p>
            <a:pPr algn="ctr"/>
            <a:r>
              <a:rPr lang="en-US" dirty="0" smtClean="0"/>
              <a:t>If all traction wheels, keep wheel base short; difficult to turn.</a:t>
            </a:r>
          </a:p>
        </p:txBody>
      </p:sp>
      <p:sp>
        <p:nvSpPr>
          <p:cNvPr id="19" name="Line 17"/>
          <p:cNvSpPr>
            <a:spLocks noChangeShapeType="1"/>
          </p:cNvSpPr>
          <p:nvPr/>
        </p:nvSpPr>
        <p:spPr bwMode="auto">
          <a:xfrm flipH="1">
            <a:off x="3886200" y="2209800"/>
            <a:ext cx="381000" cy="76200"/>
          </a:xfrm>
          <a:prstGeom prst="line">
            <a:avLst/>
          </a:prstGeom>
          <a:noFill/>
          <a:ln w="9525">
            <a:solidFill>
              <a:schemeClr val="tx1"/>
            </a:solidFill>
            <a:round/>
            <a:headEnd/>
            <a:tailEnd type="triangle" w="med" len="med"/>
          </a:ln>
        </p:spPr>
        <p:txBody>
          <a:bodyPr anchor="b"/>
          <a:lstStyle/>
          <a:p>
            <a:endParaRPr lang="en-US"/>
          </a:p>
        </p:txBody>
      </p:sp>
      <p:sp>
        <p:nvSpPr>
          <p:cNvPr id="20" name="Line 17"/>
          <p:cNvSpPr>
            <a:spLocks noChangeShapeType="1"/>
          </p:cNvSpPr>
          <p:nvPr/>
        </p:nvSpPr>
        <p:spPr bwMode="auto">
          <a:xfrm flipH="1">
            <a:off x="3886200" y="5410200"/>
            <a:ext cx="457200" cy="76200"/>
          </a:xfrm>
          <a:prstGeom prst="line">
            <a:avLst/>
          </a:prstGeom>
          <a:noFill/>
          <a:ln w="9525">
            <a:solidFill>
              <a:schemeClr val="tx1"/>
            </a:solidFill>
            <a:round/>
            <a:headEnd/>
            <a:tailEnd type="triangle" w="med" len="med"/>
          </a:ln>
        </p:spPr>
        <p:txBody>
          <a:bodyPr anchor="b"/>
          <a:lstStyle/>
          <a:p>
            <a:endParaRPr lang="en-US"/>
          </a:p>
        </p:txBody>
      </p:sp>
      <p:sp>
        <p:nvSpPr>
          <p:cNvPr id="21" name="Text Box 15"/>
          <p:cNvSpPr txBox="1">
            <a:spLocks noChangeArrowheads="1"/>
          </p:cNvSpPr>
          <p:nvPr/>
        </p:nvSpPr>
        <p:spPr bwMode="auto">
          <a:xfrm>
            <a:off x="4267200" y="19050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22" name="Text Box 15"/>
          <p:cNvSpPr txBox="1">
            <a:spLocks noChangeArrowheads="1"/>
          </p:cNvSpPr>
          <p:nvPr/>
        </p:nvSpPr>
        <p:spPr bwMode="auto">
          <a:xfrm>
            <a:off x="4343400" y="5105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Wheel Drive – 4 Gearboxes: Examples</a:t>
            </a:r>
            <a:endParaRPr lang="en-US" dirty="0"/>
          </a:p>
        </p:txBody>
      </p:sp>
      <p:pic>
        <p:nvPicPr>
          <p:cNvPr id="4" name="Picture 4" descr="C:\Users\Dale\Desktop\FIRSTFare\Robots\4 wheel.jpg"/>
          <p:cNvPicPr>
            <a:picLocks noChangeAspect="1" noChangeArrowheads="1"/>
          </p:cNvPicPr>
          <p:nvPr/>
        </p:nvPicPr>
        <p:blipFill>
          <a:blip r:embed="rId2"/>
          <a:srcRect/>
          <a:stretch>
            <a:fillRect/>
          </a:stretch>
        </p:blipFill>
        <p:spPr bwMode="auto">
          <a:xfrm>
            <a:off x="228600" y="1600199"/>
            <a:ext cx="3962400" cy="3610631"/>
          </a:xfrm>
          <a:prstGeom prst="rect">
            <a:avLst/>
          </a:prstGeom>
          <a:noFill/>
          <a:ln w="9525">
            <a:noFill/>
            <a:miter lim="800000"/>
            <a:headEnd/>
            <a:tailEnd/>
          </a:ln>
        </p:spPr>
      </p:pic>
      <p:pic>
        <p:nvPicPr>
          <p:cNvPr id="1026" name="Picture 2" descr="drivetrains120">
            <a:hlinkClick r:id="rId3"/>
          </p:cNvPr>
          <p:cNvPicPr>
            <a:picLocks noChangeAspect="1" noChangeArrowheads="1"/>
          </p:cNvPicPr>
          <p:nvPr/>
        </p:nvPicPr>
        <p:blipFill>
          <a:blip r:embed="rId4"/>
          <a:srcRect/>
          <a:stretch>
            <a:fillRect/>
          </a:stretch>
        </p:blipFill>
        <p:spPr bwMode="auto">
          <a:xfrm>
            <a:off x="4191000" y="2971800"/>
            <a:ext cx="4775200" cy="3581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Wheel Drive – 2 Gearboxes</a:t>
            </a:r>
            <a:endParaRPr lang="en-US" dirty="0"/>
          </a:p>
        </p:txBody>
      </p:sp>
      <p:sp>
        <p:nvSpPr>
          <p:cNvPr id="3" name="Content Placeholder 2"/>
          <p:cNvSpPr>
            <a:spLocks noGrp="1"/>
          </p:cNvSpPr>
          <p:nvPr>
            <p:ph idx="1"/>
          </p:nvPr>
        </p:nvSpPr>
        <p:spPr>
          <a:xfrm>
            <a:off x="5486400" y="1775191"/>
            <a:ext cx="3200400" cy="4625609"/>
          </a:xfrm>
        </p:spPr>
        <p:txBody>
          <a:bodyPr>
            <a:normAutofit fontScale="47500" lnSpcReduction="20000"/>
          </a:bodyPr>
          <a:lstStyle/>
          <a:p>
            <a:r>
              <a:rPr lang="en-US" dirty="0" smtClean="0"/>
              <a:t>Pros (+)</a:t>
            </a:r>
          </a:p>
          <a:p>
            <a:pPr lvl="1"/>
            <a:r>
              <a:rPr lang="en-US" dirty="0" smtClean="0"/>
              <a:t>Easy to Design &amp; Build</a:t>
            </a:r>
          </a:p>
          <a:p>
            <a:pPr lvl="1"/>
            <a:r>
              <a:rPr lang="en-US" dirty="0" smtClean="0"/>
              <a:t>Powerful</a:t>
            </a:r>
          </a:p>
          <a:p>
            <a:pPr lvl="1"/>
            <a:r>
              <a:rPr lang="en-US" dirty="0" smtClean="0"/>
              <a:t>Stable</a:t>
            </a:r>
          </a:p>
          <a:p>
            <a:pPr lvl="1"/>
            <a:r>
              <a:rPr lang="en-US" dirty="0" smtClean="0"/>
              <a:t>Agile</a:t>
            </a:r>
          </a:p>
          <a:p>
            <a:pPr lvl="1"/>
            <a:r>
              <a:rPr lang="en-US" dirty="0" smtClean="0"/>
              <a:t>Turns at center of robot</a:t>
            </a:r>
          </a:p>
          <a:p>
            <a:pPr lvl="1"/>
            <a:r>
              <a:rPr lang="en-US" dirty="0" smtClean="0"/>
              <a:t>Pushing</a:t>
            </a:r>
          </a:p>
          <a:p>
            <a:pPr lvl="1"/>
            <a:r>
              <a:rPr lang="en-US" dirty="0" smtClean="0"/>
              <a:t>Harder to be high Centered</a:t>
            </a:r>
          </a:p>
          <a:p>
            <a:pPr lvl="1"/>
            <a:r>
              <a:rPr lang="en-US" dirty="0" smtClean="0"/>
              <a:t>COTS Parts</a:t>
            </a:r>
          </a:p>
          <a:p>
            <a:pPr lvl="1"/>
            <a:endParaRPr lang="en-US" dirty="0" smtClean="0"/>
          </a:p>
          <a:p>
            <a:r>
              <a:rPr lang="en-US" dirty="0" smtClean="0"/>
              <a:t>Cons (-)</a:t>
            </a:r>
          </a:p>
          <a:p>
            <a:pPr lvl="1"/>
            <a:r>
              <a:rPr lang="en-US" dirty="0" smtClean="0"/>
              <a:t>Heavy &amp; Costly</a:t>
            </a:r>
          </a:p>
          <a:p>
            <a:pPr lvl="1"/>
            <a:r>
              <a:rPr lang="en-US" dirty="0" smtClean="0"/>
              <a:t>Turning may or may not be difficult</a:t>
            </a:r>
          </a:p>
          <a:p>
            <a:pPr lvl="1"/>
            <a:r>
              <a:rPr lang="en-US" dirty="0" smtClean="0"/>
              <a:t>Chain paths</a:t>
            </a:r>
          </a:p>
          <a:p>
            <a:pPr lvl="1">
              <a:buNone/>
            </a:pPr>
            <a:endParaRPr lang="en-US" dirty="0" smtClean="0"/>
          </a:p>
          <a:p>
            <a:r>
              <a:rPr lang="en-US" dirty="0" smtClean="0"/>
              <a:t>Optional</a:t>
            </a:r>
          </a:p>
          <a:p>
            <a:pPr lvl="1"/>
            <a:r>
              <a:rPr lang="en-US" dirty="0" smtClean="0"/>
              <a:t>Substitute Omni Wheel sets at either end</a:t>
            </a:r>
          </a:p>
          <a:p>
            <a:pPr lvl="2"/>
            <a:r>
              <a:rPr lang="en-US" dirty="0" smtClean="0"/>
              <a:t>Traction:  Depends on wheels</a:t>
            </a:r>
          </a:p>
          <a:p>
            <a:pPr lvl="2"/>
            <a:r>
              <a:rPr lang="en-US" dirty="0" smtClean="0"/>
              <a:t>Pushing = Great w/ traction wheels</a:t>
            </a:r>
          </a:p>
          <a:p>
            <a:pPr lvl="2"/>
            <a:r>
              <a:rPr lang="en-US" dirty="0" smtClean="0"/>
              <a:t>Pushing = Okay w/ Omni</a:t>
            </a:r>
          </a:p>
          <a:p>
            <a:endParaRPr lang="en-US" dirty="0"/>
          </a:p>
        </p:txBody>
      </p:sp>
      <p:pic>
        <p:nvPicPr>
          <p:cNvPr id="44036" name="Picture 4"/>
          <p:cNvPicPr>
            <a:picLocks noChangeAspect="1" noChangeArrowheads="1"/>
          </p:cNvPicPr>
          <p:nvPr/>
        </p:nvPicPr>
        <p:blipFill>
          <a:blip r:embed="rId2"/>
          <a:srcRect/>
          <a:stretch>
            <a:fillRect/>
          </a:stretch>
        </p:blipFill>
        <p:spPr bwMode="auto">
          <a:xfrm>
            <a:off x="381000" y="2133600"/>
            <a:ext cx="3124200" cy="4049713"/>
          </a:xfrm>
          <a:prstGeom prst="rect">
            <a:avLst/>
          </a:prstGeom>
          <a:noFill/>
          <a:ln w="9525">
            <a:noFill/>
            <a:miter lim="800000"/>
            <a:headEnd/>
            <a:tailEnd/>
          </a:ln>
          <a:effectLst/>
        </p:spPr>
      </p:pic>
      <p:sp>
        <p:nvSpPr>
          <p:cNvPr id="10" name="Text Box 15"/>
          <p:cNvSpPr txBox="1">
            <a:spLocks noChangeArrowheads="1"/>
          </p:cNvSpPr>
          <p:nvPr/>
        </p:nvSpPr>
        <p:spPr bwMode="auto">
          <a:xfrm>
            <a:off x="990600" y="2971800"/>
            <a:ext cx="1905000" cy="738664"/>
          </a:xfrm>
          <a:prstGeom prst="rect">
            <a:avLst/>
          </a:prstGeom>
          <a:noFill/>
          <a:ln w="9525">
            <a:noFill/>
            <a:miter lim="800000"/>
            <a:headEnd/>
            <a:tailEnd/>
          </a:ln>
        </p:spPr>
        <p:txBody>
          <a:bodyPr wrap="square" anchor="b">
            <a:spAutoFit/>
          </a:bodyPr>
          <a:lstStyle/>
          <a:p>
            <a:pPr algn="ctr"/>
            <a:r>
              <a:rPr lang="en-US" sz="1400" b="1" dirty="0" smtClean="0">
                <a:latin typeface="Century Gothic" pitchFamily="34" charset="0"/>
              </a:rPr>
              <a:t>Center wheel generally larger or lowered 1/8” - 1/4”</a:t>
            </a:r>
            <a:endParaRPr lang="en-US" sz="1400" b="1" dirty="0">
              <a:latin typeface="Century Gothic" pitchFamily="34" charset="0"/>
            </a:endParaRPr>
          </a:p>
        </p:txBody>
      </p:sp>
      <p:sp>
        <p:nvSpPr>
          <p:cNvPr id="11" name="TextBox 10"/>
          <p:cNvSpPr txBox="1"/>
          <p:nvPr/>
        </p:nvSpPr>
        <p:spPr>
          <a:xfrm>
            <a:off x="762000" y="5257800"/>
            <a:ext cx="2362200" cy="923330"/>
          </a:xfrm>
          <a:prstGeom prst="rect">
            <a:avLst/>
          </a:prstGeom>
          <a:noFill/>
        </p:spPr>
        <p:txBody>
          <a:bodyPr wrap="square" rtlCol="0">
            <a:spAutoFit/>
          </a:bodyPr>
          <a:lstStyle/>
          <a:p>
            <a:pPr algn="ctr"/>
            <a:r>
              <a:rPr lang="en-US" dirty="0" smtClean="0"/>
              <a:t>This is the </a:t>
            </a:r>
          </a:p>
          <a:p>
            <a:pPr algn="ctr"/>
            <a:r>
              <a:rPr lang="en-US" b="1" dirty="0" smtClean="0">
                <a:solidFill>
                  <a:schemeClr val="accent1">
                    <a:lumMod val="60000"/>
                    <a:lumOff val="40000"/>
                  </a:schemeClr>
                </a:solidFill>
              </a:rPr>
              <a:t>GOLD STANDARD</a:t>
            </a:r>
          </a:p>
          <a:p>
            <a:pPr algn="ctr"/>
            <a:r>
              <a:rPr lang="en-US" dirty="0" smtClean="0"/>
              <a:t>for FIRST</a:t>
            </a:r>
          </a:p>
        </p:txBody>
      </p:sp>
      <p:sp>
        <p:nvSpPr>
          <p:cNvPr id="13" name="TextBox 12"/>
          <p:cNvSpPr txBox="1"/>
          <p:nvPr/>
        </p:nvSpPr>
        <p:spPr>
          <a:xfrm>
            <a:off x="3581400" y="2133600"/>
            <a:ext cx="1981200" cy="2108269"/>
          </a:xfrm>
          <a:prstGeom prst="rect">
            <a:avLst/>
          </a:prstGeom>
          <a:noFill/>
        </p:spPr>
        <p:txBody>
          <a:bodyPr wrap="square" rtlCol="0">
            <a:spAutoFit/>
          </a:bodyPr>
          <a:lstStyle/>
          <a:p>
            <a:pPr algn="ctr"/>
            <a:r>
              <a:rPr lang="en-US" sz="1700" dirty="0" smtClean="0"/>
              <a:t>2 Ways to be agile:</a:t>
            </a:r>
            <a:br>
              <a:rPr lang="en-US" sz="1700" dirty="0" smtClean="0"/>
            </a:br>
            <a:endParaRPr lang="en-US" sz="800" dirty="0" smtClean="0"/>
          </a:p>
          <a:p>
            <a:pPr marL="342900" indent="-342900">
              <a:buAutoNum type="arabicPeriod"/>
            </a:pPr>
            <a:r>
              <a:rPr lang="en-US" sz="1700" dirty="0" smtClean="0"/>
              <a:t>Lower Contact on Center Wheel</a:t>
            </a:r>
          </a:p>
          <a:p>
            <a:pPr marL="342900" indent="-342900">
              <a:buAutoNum type="arabicPeriod"/>
            </a:pPr>
            <a:r>
              <a:rPr lang="en-US" sz="1700" dirty="0" smtClean="0"/>
              <a:t>Omni wheels on back, front or both</a:t>
            </a:r>
            <a:endParaRPr lang="en-US" sz="1700" dirty="0"/>
          </a:p>
        </p:txBody>
      </p:sp>
      <p:sp>
        <p:nvSpPr>
          <p:cNvPr id="14" name="TextBox 13"/>
          <p:cNvSpPr txBox="1"/>
          <p:nvPr/>
        </p:nvSpPr>
        <p:spPr>
          <a:xfrm>
            <a:off x="3657600" y="4572000"/>
            <a:ext cx="2057400" cy="1938992"/>
          </a:xfrm>
          <a:prstGeom prst="rect">
            <a:avLst/>
          </a:prstGeom>
          <a:noFill/>
        </p:spPr>
        <p:txBody>
          <a:bodyPr wrap="square" rtlCol="0">
            <a:spAutoFit/>
          </a:bodyPr>
          <a:lstStyle/>
          <a:p>
            <a:pPr marL="0" lvl="1"/>
            <a:r>
              <a:rPr lang="en-US" sz="1700" dirty="0" smtClean="0"/>
              <a:t>Rocking  isn’t too bad at edges of robot footprint, but can be significant at the end of long arms and appendages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 Wheel Drive - 2 Gearboxes Examples</a:t>
            </a:r>
            <a:endParaRPr lang="en-US" dirty="0"/>
          </a:p>
        </p:txBody>
      </p:sp>
      <p:pic>
        <p:nvPicPr>
          <p:cNvPr id="4" name="Picture 4" descr="1510"/>
          <p:cNvPicPr>
            <a:picLocks noChangeAspect="1" noChangeArrowheads="1"/>
          </p:cNvPicPr>
          <p:nvPr/>
        </p:nvPicPr>
        <p:blipFill>
          <a:blip r:embed="rId2"/>
          <a:srcRect/>
          <a:stretch>
            <a:fillRect/>
          </a:stretch>
        </p:blipFill>
        <p:spPr bwMode="auto">
          <a:xfrm>
            <a:off x="381000" y="1676400"/>
            <a:ext cx="2774950" cy="3581400"/>
          </a:xfrm>
          <a:prstGeom prst="rect">
            <a:avLst/>
          </a:prstGeom>
          <a:noFill/>
          <a:ln w="9525">
            <a:noFill/>
            <a:miter lim="800000"/>
            <a:headEnd/>
            <a:tailEnd/>
          </a:ln>
        </p:spPr>
      </p:pic>
      <p:pic>
        <p:nvPicPr>
          <p:cNvPr id="5" name="Picture 6" descr="1425"/>
          <p:cNvPicPr>
            <a:picLocks noChangeAspect="1" noChangeArrowheads="1"/>
          </p:cNvPicPr>
          <p:nvPr/>
        </p:nvPicPr>
        <p:blipFill>
          <a:blip r:embed="rId3"/>
          <a:srcRect/>
          <a:stretch>
            <a:fillRect/>
          </a:stretch>
        </p:blipFill>
        <p:spPr bwMode="auto">
          <a:xfrm>
            <a:off x="2514600" y="3657600"/>
            <a:ext cx="2773363" cy="3200400"/>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5410200" y="1524000"/>
            <a:ext cx="3352800" cy="502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Tank Drive/Treads</a:t>
            </a:r>
            <a:endParaRPr lang="en-US" dirty="0"/>
          </a:p>
        </p:txBody>
      </p:sp>
      <p:sp>
        <p:nvSpPr>
          <p:cNvPr id="3" name="Content Placeholder 2"/>
          <p:cNvSpPr>
            <a:spLocks noGrp="1"/>
          </p:cNvSpPr>
          <p:nvPr>
            <p:ph idx="1"/>
          </p:nvPr>
        </p:nvSpPr>
        <p:spPr>
          <a:xfrm>
            <a:off x="5562600" y="1775191"/>
            <a:ext cx="3124200" cy="4625609"/>
          </a:xfrm>
        </p:spPr>
        <p:txBody>
          <a:bodyPr>
            <a:normAutofit fontScale="55000" lnSpcReduction="20000"/>
          </a:bodyPr>
          <a:lstStyle/>
          <a:p>
            <a:r>
              <a:rPr lang="en-US" dirty="0" smtClean="0"/>
              <a:t>Pros (+)</a:t>
            </a:r>
          </a:p>
          <a:p>
            <a:pPr lvl="1"/>
            <a:r>
              <a:rPr lang="en-US" dirty="0" smtClean="0"/>
              <a:t>Climbing Ability </a:t>
            </a:r>
          </a:p>
          <a:p>
            <a:pPr lvl="2"/>
            <a:r>
              <a:rPr lang="en-US" dirty="0" smtClean="0"/>
              <a:t>(best attribute)</a:t>
            </a:r>
          </a:p>
          <a:p>
            <a:pPr lvl="1"/>
            <a:r>
              <a:rPr lang="en-US" dirty="0" smtClean="0"/>
              <a:t>Great Traction</a:t>
            </a:r>
          </a:p>
          <a:p>
            <a:pPr lvl="1"/>
            <a:r>
              <a:rPr lang="en-US" dirty="0" smtClean="0"/>
              <a:t>Turns at Center</a:t>
            </a:r>
          </a:p>
          <a:p>
            <a:pPr lvl="1"/>
            <a:r>
              <a:rPr lang="en-US" dirty="0" smtClean="0"/>
              <a:t>Pushing</a:t>
            </a:r>
          </a:p>
          <a:p>
            <a:pPr lvl="1"/>
            <a:r>
              <a:rPr lang="en-US" dirty="0" smtClean="0"/>
              <a:t>Very Stable</a:t>
            </a:r>
          </a:p>
          <a:p>
            <a:pPr lvl="1"/>
            <a:r>
              <a:rPr lang="en-US" dirty="0" smtClean="0"/>
              <a:t>Powerful</a:t>
            </a:r>
          </a:p>
          <a:p>
            <a:pPr lvl="1"/>
            <a:endParaRPr lang="en-US" dirty="0" smtClean="0"/>
          </a:p>
          <a:p>
            <a:r>
              <a:rPr lang="en-US" dirty="0" smtClean="0"/>
              <a:t>Cons (-)</a:t>
            </a:r>
          </a:p>
          <a:p>
            <a:pPr lvl="1"/>
            <a:r>
              <a:rPr lang="en-US" dirty="0" smtClean="0"/>
              <a:t>Energy Efficiency</a:t>
            </a:r>
          </a:p>
          <a:p>
            <a:pPr lvl="1"/>
            <a:r>
              <a:rPr lang="en-US" dirty="0" smtClean="0"/>
              <a:t>Mechanical Complexity</a:t>
            </a:r>
          </a:p>
          <a:p>
            <a:pPr lvl="1"/>
            <a:r>
              <a:rPr lang="en-US" dirty="0" smtClean="0"/>
              <a:t>Difficult for student build teams</a:t>
            </a:r>
          </a:p>
          <a:p>
            <a:pPr lvl="1"/>
            <a:r>
              <a:rPr lang="en-US" dirty="0" smtClean="0"/>
              <a:t>Turns can tear off treads</a:t>
            </a:r>
          </a:p>
          <a:p>
            <a:pPr lvl="1"/>
            <a:r>
              <a:rPr lang="en-US" dirty="0" smtClean="0"/>
              <a:t>WEIGHT</a:t>
            </a:r>
          </a:p>
          <a:p>
            <a:pPr lvl="1"/>
            <a:r>
              <a:rPr lang="en-US" dirty="0" smtClean="0"/>
              <a:t>Expensive</a:t>
            </a:r>
          </a:p>
          <a:p>
            <a:pPr lvl="1"/>
            <a:r>
              <a:rPr lang="en-US" dirty="0" smtClean="0"/>
              <a:t>Repairing broken treads.</a:t>
            </a:r>
          </a:p>
        </p:txBody>
      </p:sp>
      <p:pic>
        <p:nvPicPr>
          <p:cNvPr id="45060" name="Picture 4"/>
          <p:cNvPicPr>
            <a:picLocks noChangeAspect="1" noChangeArrowheads="1"/>
          </p:cNvPicPr>
          <p:nvPr/>
        </p:nvPicPr>
        <p:blipFill>
          <a:blip r:embed="rId2"/>
          <a:srcRect/>
          <a:stretch>
            <a:fillRect/>
          </a:stretch>
        </p:blipFill>
        <p:spPr bwMode="auto">
          <a:xfrm>
            <a:off x="914400" y="2286000"/>
            <a:ext cx="3062648" cy="3657600"/>
          </a:xfrm>
          <a:prstGeom prst="rect">
            <a:avLst/>
          </a:prstGeom>
          <a:noFill/>
          <a:ln w="9525">
            <a:noFill/>
            <a:miter lim="800000"/>
            <a:headEnd/>
            <a:tailEnd/>
          </a:ln>
          <a:effectLst/>
        </p:spPr>
      </p:pic>
      <p:sp>
        <p:nvSpPr>
          <p:cNvPr id="7" name="TextBox 6"/>
          <p:cNvSpPr txBox="1"/>
          <p:nvPr/>
        </p:nvSpPr>
        <p:spPr>
          <a:xfrm>
            <a:off x="1371600" y="3429000"/>
            <a:ext cx="2057400" cy="1415772"/>
          </a:xfrm>
          <a:prstGeom prst="rect">
            <a:avLst/>
          </a:prstGeom>
          <a:noFill/>
        </p:spPr>
        <p:txBody>
          <a:bodyPr wrap="square" rtlCol="0">
            <a:spAutoFit/>
          </a:bodyPr>
          <a:lstStyle/>
          <a:p>
            <a:pPr marL="0" lvl="1" algn="ctr"/>
            <a:r>
              <a:rPr lang="en-US" sz="1700" dirty="0" smtClean="0"/>
              <a:t>Lower track at center slightly to allow for better turning. </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Tank Drive/Treads Examples</a:t>
            </a:r>
            <a:endParaRPr lang="en-US" dirty="0"/>
          </a:p>
        </p:txBody>
      </p:sp>
      <p:pic>
        <p:nvPicPr>
          <p:cNvPr id="4" name="Picture 6"/>
          <p:cNvPicPr>
            <a:picLocks noChangeAspect="1" noChangeArrowheads="1"/>
          </p:cNvPicPr>
          <p:nvPr/>
        </p:nvPicPr>
        <p:blipFill>
          <a:blip r:embed="rId2"/>
          <a:srcRect/>
          <a:stretch>
            <a:fillRect/>
          </a:stretch>
        </p:blipFill>
        <p:spPr bwMode="auto">
          <a:xfrm>
            <a:off x="0" y="1524000"/>
            <a:ext cx="3733800" cy="2800350"/>
          </a:xfrm>
          <a:prstGeom prst="rect">
            <a:avLst/>
          </a:prstGeom>
          <a:noFill/>
          <a:ln w="9525">
            <a:noFill/>
            <a:miter lim="800000"/>
            <a:headEnd/>
            <a:tailEnd/>
          </a:ln>
        </p:spPr>
      </p:pic>
      <p:pic>
        <p:nvPicPr>
          <p:cNvPr id="46082" name="Picture 2" descr="http://www.firstroboticscanada.org/site/files/active/1/417_large.jpg"/>
          <p:cNvPicPr>
            <a:picLocks noChangeAspect="1" noChangeArrowheads="1"/>
          </p:cNvPicPr>
          <p:nvPr/>
        </p:nvPicPr>
        <p:blipFill>
          <a:blip r:embed="rId3"/>
          <a:srcRect/>
          <a:stretch>
            <a:fillRect/>
          </a:stretch>
        </p:blipFill>
        <p:spPr bwMode="auto">
          <a:xfrm>
            <a:off x="914400" y="4419600"/>
            <a:ext cx="5791200" cy="2307431"/>
          </a:xfrm>
          <a:prstGeom prst="rect">
            <a:avLst/>
          </a:prstGeom>
          <a:noFill/>
        </p:spPr>
      </p:pic>
      <p:pic>
        <p:nvPicPr>
          <p:cNvPr id="46084" name="Picture 4" descr="http://www.team617.com/autodeskinventor/pics/treads2.bmp"/>
          <p:cNvPicPr>
            <a:picLocks noChangeAspect="1" noChangeArrowheads="1"/>
          </p:cNvPicPr>
          <p:nvPr/>
        </p:nvPicPr>
        <p:blipFill>
          <a:blip r:embed="rId4" cstate="print"/>
          <a:srcRect/>
          <a:stretch>
            <a:fillRect/>
          </a:stretch>
        </p:blipFill>
        <p:spPr bwMode="auto">
          <a:xfrm>
            <a:off x="4800600" y="1600200"/>
            <a:ext cx="3866346" cy="3092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6082"/>
                                        </p:tgtEl>
                                        <p:attrNameLst>
                                          <p:attrName>style.visibility</p:attrName>
                                        </p:attrNameLst>
                                      </p:cBhvr>
                                      <p:to>
                                        <p:strVal val="visible"/>
                                      </p:to>
                                    </p:set>
                                    <p:anim calcmode="lin" valueType="num">
                                      <p:cBhvr additive="base">
                                        <p:cTn id="13" dur="500" fill="hold"/>
                                        <p:tgtEl>
                                          <p:spTgt spid="46082"/>
                                        </p:tgtEl>
                                        <p:attrNameLst>
                                          <p:attrName>ppt_x</p:attrName>
                                        </p:attrNameLst>
                                      </p:cBhvr>
                                      <p:tavLst>
                                        <p:tav tm="0">
                                          <p:val>
                                            <p:strVal val="0-#ppt_w/2"/>
                                          </p:val>
                                        </p:tav>
                                        <p:tav tm="100000">
                                          <p:val>
                                            <p:strVal val="#ppt_x"/>
                                          </p:val>
                                        </p:tav>
                                      </p:tavLst>
                                    </p:anim>
                                    <p:anim calcmode="lin" valueType="num">
                                      <p:cBhvr additive="base">
                                        <p:cTn id="14"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6084"/>
                                        </p:tgtEl>
                                        <p:attrNameLst>
                                          <p:attrName>style.visibility</p:attrName>
                                        </p:attrNameLst>
                                      </p:cBhvr>
                                      <p:to>
                                        <p:strVal val="visible"/>
                                      </p:to>
                                    </p:set>
                                    <p:anim calcmode="lin" valueType="num">
                                      <p:cBhvr additive="base">
                                        <p:cTn id="19" dur="500" fill="hold"/>
                                        <p:tgtEl>
                                          <p:spTgt spid="46084"/>
                                        </p:tgtEl>
                                        <p:attrNameLst>
                                          <p:attrName>ppt_x</p:attrName>
                                        </p:attrNameLst>
                                      </p:cBhvr>
                                      <p:tavLst>
                                        <p:tav tm="0">
                                          <p:val>
                                            <p:strVal val="1+#ppt_w/2"/>
                                          </p:val>
                                        </p:tav>
                                        <p:tav tm="100000">
                                          <p:val>
                                            <p:strVal val="#ppt_x"/>
                                          </p:val>
                                        </p:tav>
                                      </p:tavLst>
                                    </p:anim>
                                    <p:anim calcmode="lin" valueType="num">
                                      <p:cBhvr additive="base">
                                        <p:cTn id="20" dur="500" fill="hold"/>
                                        <p:tgtEl>
                                          <p:spTgt spid="46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Importance</a:t>
            </a:r>
          </a:p>
          <a:p>
            <a:r>
              <a:rPr lang="en-US" dirty="0" smtClean="0"/>
              <a:t>Fundamental Considerations</a:t>
            </a:r>
          </a:p>
          <a:p>
            <a:r>
              <a:rPr lang="en-US" dirty="0" smtClean="0"/>
              <a:t>Types of Drive Systems</a:t>
            </a:r>
          </a:p>
          <a:p>
            <a:r>
              <a:rPr lang="en-US" dirty="0" smtClean="0"/>
              <a:t>Traction</a:t>
            </a:r>
          </a:p>
          <a:p>
            <a:r>
              <a:rPr lang="en-US" dirty="0" smtClean="0"/>
              <a:t>Power and Power Transmission</a:t>
            </a:r>
          </a:p>
          <a:p>
            <a:r>
              <a:rPr lang="en-US" dirty="0" smtClean="0"/>
              <a:t>Practical &amp; Realistic Considerations</a:t>
            </a:r>
          </a:p>
          <a:p>
            <a:r>
              <a:rPr lang="en-US" dirty="0" smtClean="0"/>
              <a:t>Credits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Omni-directional drives</a:t>
            </a:r>
            <a:endParaRPr lang="en-US" dirty="0"/>
          </a:p>
        </p:txBody>
      </p:sp>
      <p:sp>
        <p:nvSpPr>
          <p:cNvPr id="3" name="Content Placeholder 2"/>
          <p:cNvSpPr>
            <a:spLocks noGrp="1"/>
          </p:cNvSpPr>
          <p:nvPr>
            <p:ph idx="1"/>
          </p:nvPr>
        </p:nvSpPr>
        <p:spPr/>
        <p:txBody>
          <a:bodyPr/>
          <a:lstStyle/>
          <a:p>
            <a:r>
              <a:rPr lang="en-US" dirty="0" smtClean="0"/>
              <a:t>“</a:t>
            </a:r>
            <a:r>
              <a:rPr lang="en-US" dirty="0" err="1" smtClean="0"/>
              <a:t>Omnidirectional</a:t>
            </a:r>
            <a:r>
              <a:rPr lang="en-US" dirty="0" smtClean="0"/>
              <a:t> motion is useless in a drag race… but GREAT in a mine field”</a:t>
            </a:r>
          </a:p>
          <a:p>
            <a:pPr lvl="1"/>
            <a:r>
              <a:rPr lang="en-US" dirty="0" smtClean="0"/>
              <a:t>Remember, task and strategy determine usefulness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Mecanum</a:t>
            </a:r>
            <a:endParaRPr lang="en-US" dirty="0"/>
          </a:p>
        </p:txBody>
      </p:sp>
      <p:sp>
        <p:nvSpPr>
          <p:cNvPr id="3" name="Content Placeholder 2"/>
          <p:cNvSpPr>
            <a:spLocks noGrp="1"/>
          </p:cNvSpPr>
          <p:nvPr>
            <p:ph idx="1"/>
          </p:nvPr>
        </p:nvSpPr>
        <p:spPr>
          <a:xfrm>
            <a:off x="5410200" y="1775191"/>
            <a:ext cx="3200400" cy="4625609"/>
          </a:xfrm>
        </p:spPr>
        <p:txBody>
          <a:bodyPr>
            <a:normAutofit fontScale="55000" lnSpcReduction="20000"/>
          </a:bodyPr>
          <a:lstStyle/>
          <a:p>
            <a:r>
              <a:rPr lang="en-US" dirty="0" smtClean="0"/>
              <a:t>Pros (+)</a:t>
            </a:r>
          </a:p>
          <a:p>
            <a:pPr lvl="1"/>
            <a:r>
              <a:rPr lang="en-US" dirty="0" smtClean="0"/>
              <a:t>Simple Mechanism</a:t>
            </a:r>
          </a:p>
          <a:p>
            <a:pPr lvl="1"/>
            <a:r>
              <a:rPr lang="en-US" dirty="0" smtClean="0"/>
              <a:t>High Maneuverability</a:t>
            </a:r>
          </a:p>
          <a:p>
            <a:pPr lvl="1"/>
            <a:r>
              <a:rPr lang="en-US" dirty="0" smtClean="0"/>
              <a:t>Immediate Turn</a:t>
            </a:r>
          </a:p>
          <a:p>
            <a:pPr lvl="1"/>
            <a:r>
              <a:rPr lang="en-US" dirty="0" smtClean="0"/>
              <a:t>Simple Control</a:t>
            </a:r>
          </a:p>
          <a:p>
            <a:pPr lvl="2"/>
            <a:r>
              <a:rPr lang="en-US" dirty="0" smtClean="0"/>
              <a:t>4 wheel independent</a:t>
            </a:r>
          </a:p>
          <a:p>
            <a:pPr lvl="1"/>
            <a:r>
              <a:rPr lang="en-US" dirty="0" smtClean="0"/>
              <a:t>Simple mounting and chains</a:t>
            </a:r>
          </a:p>
          <a:p>
            <a:pPr lvl="1"/>
            <a:r>
              <a:rPr lang="en-US" dirty="0" smtClean="0"/>
              <a:t>Turns around Center of robot</a:t>
            </a:r>
          </a:p>
          <a:p>
            <a:pPr lvl="1"/>
            <a:r>
              <a:rPr lang="en-US" dirty="0" smtClean="0"/>
              <a:t>COTS Parts</a:t>
            </a:r>
          </a:p>
          <a:p>
            <a:pPr lvl="2"/>
            <a:endParaRPr lang="en-US" dirty="0" smtClean="0"/>
          </a:p>
          <a:p>
            <a:r>
              <a:rPr lang="en-US" dirty="0" smtClean="0"/>
              <a:t>Cons (-)</a:t>
            </a:r>
          </a:p>
          <a:p>
            <a:pPr lvl="1"/>
            <a:r>
              <a:rPr lang="en-US" dirty="0" smtClean="0"/>
              <a:t>Braking Power</a:t>
            </a:r>
          </a:p>
          <a:p>
            <a:pPr lvl="1"/>
            <a:r>
              <a:rPr lang="en-US" dirty="0" smtClean="0"/>
              <a:t>OK Pushing</a:t>
            </a:r>
          </a:p>
          <a:p>
            <a:pPr lvl="1"/>
            <a:r>
              <a:rPr lang="en-US" dirty="0" smtClean="0"/>
              <a:t>Suspension for teeth chattering</a:t>
            </a:r>
          </a:p>
          <a:p>
            <a:pPr lvl="1"/>
            <a:r>
              <a:rPr lang="en-US" dirty="0" smtClean="0"/>
              <a:t>Inclines</a:t>
            </a:r>
          </a:p>
          <a:p>
            <a:pPr lvl="1"/>
            <a:r>
              <a:rPr lang="en-US" dirty="0" smtClean="0"/>
              <a:t>Software complexity</a:t>
            </a:r>
          </a:p>
          <a:p>
            <a:pPr lvl="1"/>
            <a:r>
              <a:rPr lang="en-US" dirty="0" smtClean="0"/>
              <a:t>Drift (uneven weight distribution)</a:t>
            </a:r>
          </a:p>
          <a:p>
            <a:pPr lvl="1"/>
            <a:r>
              <a:rPr lang="en-US" dirty="0" smtClean="0"/>
              <a:t>Expense</a:t>
            </a:r>
          </a:p>
        </p:txBody>
      </p:sp>
      <p:pic>
        <p:nvPicPr>
          <p:cNvPr id="4" name="Picture 4"/>
          <p:cNvPicPr>
            <a:picLocks noChangeAspect="1" noChangeArrowheads="1"/>
          </p:cNvPicPr>
          <p:nvPr/>
        </p:nvPicPr>
        <p:blipFill>
          <a:blip r:embed="rId2"/>
          <a:srcRect/>
          <a:stretch>
            <a:fillRect/>
          </a:stretch>
        </p:blipFill>
        <p:spPr bwMode="auto">
          <a:xfrm>
            <a:off x="685800" y="1642241"/>
            <a:ext cx="4038600" cy="4874173"/>
          </a:xfrm>
          <a:prstGeom prst="rect">
            <a:avLst/>
          </a:prstGeom>
          <a:noFill/>
          <a:ln w="9525">
            <a:noFill/>
            <a:miter lim="800000"/>
            <a:headEnd/>
            <a:tailEnd/>
          </a:ln>
        </p:spPr>
      </p:pic>
      <p:sp>
        <p:nvSpPr>
          <p:cNvPr id="6" name="Text Box 21"/>
          <p:cNvSpPr txBox="1">
            <a:spLocks noChangeArrowheads="1"/>
          </p:cNvSpPr>
          <p:nvPr/>
        </p:nvSpPr>
        <p:spPr bwMode="auto">
          <a:xfrm>
            <a:off x="1499286" y="2209414"/>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a:latin typeface="Century Gothic" pitchFamily="34" charset="0"/>
              </a:rPr>
              <a:t>Motor(s)</a:t>
            </a:r>
          </a:p>
        </p:txBody>
      </p:sp>
      <p:sp>
        <p:nvSpPr>
          <p:cNvPr id="9" name="Text Box 21"/>
          <p:cNvSpPr txBox="1">
            <a:spLocks noChangeArrowheads="1"/>
          </p:cNvSpPr>
          <p:nvPr/>
        </p:nvSpPr>
        <p:spPr bwMode="auto">
          <a:xfrm>
            <a:off x="2819400" y="2209414"/>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0" name="Text Box 21"/>
          <p:cNvSpPr txBox="1">
            <a:spLocks noChangeArrowheads="1"/>
          </p:cNvSpPr>
          <p:nvPr/>
        </p:nvSpPr>
        <p:spPr bwMode="auto">
          <a:xfrm>
            <a:off x="1499286" y="5605462"/>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1" name="Text Box 21"/>
          <p:cNvSpPr txBox="1">
            <a:spLocks noChangeArrowheads="1"/>
          </p:cNvSpPr>
          <p:nvPr/>
        </p:nvSpPr>
        <p:spPr bwMode="auto">
          <a:xfrm>
            <a:off x="2819400" y="5605462"/>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2" name="TextBox 11"/>
          <p:cNvSpPr txBox="1"/>
          <p:nvPr/>
        </p:nvSpPr>
        <p:spPr>
          <a:xfrm>
            <a:off x="1524000" y="2895600"/>
            <a:ext cx="2362200" cy="1477328"/>
          </a:xfrm>
          <a:prstGeom prst="rect">
            <a:avLst/>
          </a:prstGeom>
          <a:noFill/>
        </p:spPr>
        <p:txBody>
          <a:bodyPr wrap="square" rtlCol="0">
            <a:spAutoFit/>
          </a:bodyPr>
          <a:lstStyle/>
          <a:p>
            <a:pPr algn="ctr"/>
            <a:r>
              <a:rPr lang="en-US" dirty="0" smtClean="0"/>
              <a:t>For best results, independent motor drive for each wheel is necessary.</a:t>
            </a:r>
          </a:p>
          <a:p>
            <a:pPr algn="ct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Mecanum Examples</a:t>
            </a:r>
            <a:endParaRPr lang="en-US" dirty="0"/>
          </a:p>
        </p:txBody>
      </p:sp>
      <p:pic>
        <p:nvPicPr>
          <p:cNvPr id="4" name="Picture 6"/>
          <p:cNvPicPr>
            <a:picLocks noChangeAspect="1" noChangeArrowheads="1"/>
          </p:cNvPicPr>
          <p:nvPr/>
        </p:nvPicPr>
        <p:blipFill>
          <a:blip r:embed="rId2"/>
          <a:srcRect/>
          <a:stretch>
            <a:fillRect/>
          </a:stretch>
        </p:blipFill>
        <p:spPr bwMode="auto">
          <a:xfrm>
            <a:off x="76200" y="1524000"/>
            <a:ext cx="3484562" cy="2743200"/>
          </a:xfrm>
          <a:prstGeom prst="rect">
            <a:avLst/>
          </a:prstGeom>
          <a:noFill/>
          <a:ln w="9525">
            <a:noFill/>
            <a:miter lim="800000"/>
            <a:headEnd/>
            <a:tailEnd/>
          </a:ln>
        </p:spPr>
      </p:pic>
      <p:pic>
        <p:nvPicPr>
          <p:cNvPr id="1026" name="Picture 2" descr="http://www.team1540.org/images/mecanum.gif"/>
          <p:cNvPicPr>
            <a:picLocks noChangeAspect="1" noChangeArrowheads="1"/>
          </p:cNvPicPr>
          <p:nvPr/>
        </p:nvPicPr>
        <p:blipFill>
          <a:blip r:embed="rId3"/>
          <a:srcRect/>
          <a:stretch>
            <a:fillRect/>
          </a:stretch>
        </p:blipFill>
        <p:spPr bwMode="auto">
          <a:xfrm>
            <a:off x="2286000" y="3848100"/>
            <a:ext cx="3248025" cy="3009900"/>
          </a:xfrm>
          <a:prstGeom prst="rect">
            <a:avLst/>
          </a:prstGeom>
          <a:noFill/>
        </p:spPr>
      </p:pic>
      <p:pic>
        <p:nvPicPr>
          <p:cNvPr id="1028" name="Picture 4" descr="http://www.chiefdelphi.com/media/img/21a/21ab3446bef5eab18a4301ad09401a44_l.jpg"/>
          <p:cNvPicPr>
            <a:picLocks noChangeAspect="1" noChangeArrowheads="1"/>
          </p:cNvPicPr>
          <p:nvPr/>
        </p:nvPicPr>
        <p:blipFill>
          <a:blip r:embed="rId4"/>
          <a:srcRect/>
          <a:stretch>
            <a:fillRect/>
          </a:stretch>
        </p:blipFill>
        <p:spPr bwMode="auto">
          <a:xfrm>
            <a:off x="4648200" y="1600200"/>
            <a:ext cx="4343400" cy="315151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1+#ppt_w/2"/>
                                          </p:val>
                                        </p:tav>
                                        <p:tav tm="100000">
                                          <p:val>
                                            <p:strVal val="#ppt_x"/>
                                          </p:val>
                                        </p:tav>
                                      </p:tavLst>
                                    </p:anim>
                                    <p:anim calcmode="lin" valueType="num">
                                      <p:cBhvr additive="base">
                                        <p:cTn id="20"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Mecanum Examples</a:t>
            </a:r>
            <a:endParaRPr lang="en-US" dirty="0"/>
          </a:p>
        </p:txBody>
      </p:sp>
      <p:pic>
        <p:nvPicPr>
          <p:cNvPr id="8" name="Picture 4"/>
          <p:cNvPicPr>
            <a:picLocks noChangeAspect="1" noChangeArrowheads="1"/>
          </p:cNvPicPr>
          <p:nvPr/>
        </p:nvPicPr>
        <p:blipFill>
          <a:blip r:embed="rId2"/>
          <a:srcRect/>
          <a:stretch>
            <a:fillRect/>
          </a:stretch>
        </p:blipFill>
        <p:spPr bwMode="auto">
          <a:xfrm>
            <a:off x="1676400" y="1981200"/>
            <a:ext cx="5715000" cy="4286250"/>
          </a:xfrm>
          <a:prstGeom prst="rect">
            <a:avLst/>
          </a:prstGeom>
          <a:noFill/>
          <a:ln w="12700">
            <a:solidFill>
              <a:srgbClr val="000000"/>
            </a:solid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Mecanum Examples</a:t>
            </a:r>
            <a:endParaRPr lang="en-US" dirty="0"/>
          </a:p>
        </p:txBody>
      </p:sp>
      <p:sp>
        <p:nvSpPr>
          <p:cNvPr id="3" name="TextBox 2"/>
          <p:cNvSpPr txBox="1"/>
          <p:nvPr/>
        </p:nvSpPr>
        <p:spPr>
          <a:xfrm>
            <a:off x="0" y="5943600"/>
            <a:ext cx="9144000" cy="369332"/>
          </a:xfrm>
          <a:prstGeom prst="rect">
            <a:avLst/>
          </a:prstGeom>
          <a:noFill/>
        </p:spPr>
        <p:txBody>
          <a:bodyPr wrap="square" rtlCol="0">
            <a:spAutoFit/>
          </a:bodyPr>
          <a:lstStyle/>
          <a:p>
            <a:pPr algn="ctr"/>
            <a:r>
              <a:rPr lang="en-US" dirty="0" smtClean="0"/>
              <a:t>http://www.youtube.com/watch?v=xgTJcm9EVnE</a:t>
            </a:r>
            <a:endParaRPr lang="en-US" dirty="0"/>
          </a:p>
        </p:txBody>
      </p:sp>
    </p:spTree>
    <p:controls>
      <p:control spid="43010" name="ShockwaveFlash1" r:id="rId2" imgW="4876920" imgH="3809880"/>
    </p:controls>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Mecanum Wheels</a:t>
            </a:r>
            <a:endParaRPr lang="en-US" dirty="0"/>
          </a:p>
        </p:txBody>
      </p:sp>
      <p:pic>
        <p:nvPicPr>
          <p:cNvPr id="36866" name="Picture 2" descr="http://ep.yimg.com/ca/I/yhst-33833170891817_2080_2376546"/>
          <p:cNvPicPr>
            <a:picLocks noChangeAspect="1" noChangeArrowheads="1"/>
          </p:cNvPicPr>
          <p:nvPr/>
        </p:nvPicPr>
        <p:blipFill>
          <a:blip r:embed="rId2"/>
          <a:srcRect/>
          <a:stretch>
            <a:fillRect/>
          </a:stretch>
        </p:blipFill>
        <p:spPr bwMode="auto">
          <a:xfrm rot="5400000">
            <a:off x="4987237" y="2632763"/>
            <a:ext cx="4724400" cy="2811674"/>
          </a:xfrm>
          <a:prstGeom prst="rect">
            <a:avLst/>
          </a:prstGeom>
          <a:noFill/>
        </p:spPr>
      </p:pic>
      <p:pic>
        <p:nvPicPr>
          <p:cNvPr id="36868" name="Picture 4" descr="http://ep.yimg.com/ca/I/yhst-33833170891817_2084_66294711"/>
          <p:cNvPicPr>
            <a:picLocks noChangeAspect="1" noChangeArrowheads="1"/>
          </p:cNvPicPr>
          <p:nvPr/>
        </p:nvPicPr>
        <p:blipFill>
          <a:blip r:embed="rId3"/>
          <a:srcRect/>
          <a:stretch>
            <a:fillRect/>
          </a:stretch>
        </p:blipFill>
        <p:spPr bwMode="auto">
          <a:xfrm>
            <a:off x="533400" y="1752600"/>
            <a:ext cx="4811822" cy="4586670"/>
          </a:xfrm>
          <a:prstGeom prst="rect">
            <a:avLst/>
          </a:prstGeom>
          <a:noFill/>
        </p:spPr>
      </p:pic>
      <p:sp>
        <p:nvSpPr>
          <p:cNvPr id="8" name="TextBox 7"/>
          <p:cNvSpPr txBox="1"/>
          <p:nvPr/>
        </p:nvSpPr>
        <p:spPr>
          <a:xfrm>
            <a:off x="1143000" y="6488668"/>
            <a:ext cx="5105400" cy="369332"/>
          </a:xfrm>
          <a:prstGeom prst="rect">
            <a:avLst/>
          </a:prstGeom>
          <a:noFill/>
        </p:spPr>
        <p:txBody>
          <a:bodyPr wrap="square" rtlCol="0">
            <a:spAutoFit/>
          </a:bodyPr>
          <a:lstStyle/>
          <a:p>
            <a:r>
              <a:rPr lang="en-US" dirty="0" smtClean="0"/>
              <a:t>http://www.andymark.biz/mecanumwheels.html</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Holonomic / </a:t>
            </a:r>
            <a:r>
              <a:rPr lang="en-US" dirty="0" err="1" smtClean="0"/>
              <a:t>Killough</a:t>
            </a:r>
            <a:endParaRPr lang="en-US" dirty="0"/>
          </a:p>
        </p:txBody>
      </p:sp>
      <p:sp>
        <p:nvSpPr>
          <p:cNvPr id="3" name="Content Placeholder 2"/>
          <p:cNvSpPr>
            <a:spLocks noGrp="1"/>
          </p:cNvSpPr>
          <p:nvPr>
            <p:ph idx="1"/>
          </p:nvPr>
        </p:nvSpPr>
        <p:spPr>
          <a:xfrm>
            <a:off x="5181600" y="1775191"/>
            <a:ext cx="3505200" cy="4854209"/>
          </a:xfrm>
        </p:spPr>
        <p:txBody>
          <a:bodyPr>
            <a:normAutofit fontScale="55000" lnSpcReduction="20000"/>
          </a:bodyPr>
          <a:lstStyle/>
          <a:p>
            <a:r>
              <a:rPr lang="en-US" dirty="0" smtClean="0"/>
              <a:t>Pros (+)</a:t>
            </a:r>
          </a:p>
          <a:p>
            <a:pPr lvl="1"/>
            <a:r>
              <a:rPr lang="en-US" dirty="0" smtClean="0"/>
              <a:t>Turns around Center of robot</a:t>
            </a:r>
          </a:p>
          <a:p>
            <a:pPr lvl="1"/>
            <a:r>
              <a:rPr lang="en-US" dirty="0" smtClean="0"/>
              <a:t>No complicated steering methods</a:t>
            </a:r>
          </a:p>
          <a:p>
            <a:pPr lvl="1"/>
            <a:r>
              <a:rPr lang="en-US" dirty="0" smtClean="0"/>
              <a:t>Simultaneously used 2D motion and rotation</a:t>
            </a:r>
          </a:p>
          <a:p>
            <a:pPr lvl="1"/>
            <a:r>
              <a:rPr lang="en-US" dirty="0" smtClean="0"/>
              <a:t>Maneuverability</a:t>
            </a:r>
          </a:p>
          <a:p>
            <a:pPr lvl="1"/>
            <a:r>
              <a:rPr lang="en-US" dirty="0" smtClean="0"/>
              <a:t>Truly Any Direction of Motion</a:t>
            </a:r>
          </a:p>
          <a:p>
            <a:pPr lvl="1"/>
            <a:r>
              <a:rPr lang="en-US" dirty="0" smtClean="0"/>
              <a:t>COTS parts</a:t>
            </a:r>
          </a:p>
          <a:p>
            <a:pPr lvl="2"/>
            <a:endParaRPr lang="en-US" dirty="0" smtClean="0"/>
          </a:p>
          <a:p>
            <a:r>
              <a:rPr lang="en-US" dirty="0" smtClean="0"/>
              <a:t>Cons (-)</a:t>
            </a:r>
          </a:p>
          <a:p>
            <a:pPr lvl="1"/>
            <a:r>
              <a:rPr lang="en-US" dirty="0" smtClean="0"/>
              <a:t>Requires 3-4 independently powered motors</a:t>
            </a:r>
          </a:p>
          <a:p>
            <a:pPr lvl="1"/>
            <a:r>
              <a:rPr lang="en-US" dirty="0" smtClean="0"/>
              <a:t>Weight</a:t>
            </a:r>
          </a:p>
          <a:p>
            <a:pPr lvl="1"/>
            <a:r>
              <a:rPr lang="en-US" dirty="0" smtClean="0"/>
              <a:t>Cost </a:t>
            </a:r>
          </a:p>
          <a:p>
            <a:pPr lvl="1"/>
            <a:r>
              <a:rPr lang="en-US" dirty="0" smtClean="0"/>
              <a:t>Programming Skill Necessary</a:t>
            </a:r>
          </a:p>
          <a:p>
            <a:pPr lvl="1"/>
            <a:r>
              <a:rPr lang="en-US" dirty="0" smtClean="0"/>
              <a:t>NO Brake</a:t>
            </a:r>
          </a:p>
          <a:p>
            <a:pPr lvl="1"/>
            <a:r>
              <a:rPr lang="en-US" dirty="0" smtClean="0"/>
              <a:t>Minimum Pushing Power</a:t>
            </a:r>
          </a:p>
          <a:p>
            <a:pPr lvl="1"/>
            <a:r>
              <a:rPr lang="en-US" dirty="0" smtClean="0"/>
              <a:t>Teeth Chattering (unless </a:t>
            </a:r>
            <a:r>
              <a:rPr lang="en-US" dirty="0" err="1" smtClean="0"/>
              <a:t>dualies</a:t>
            </a:r>
            <a:r>
              <a:rPr lang="en-US" dirty="0" smtClean="0"/>
              <a:t>)</a:t>
            </a:r>
          </a:p>
          <a:p>
            <a:pPr lvl="1"/>
            <a:r>
              <a:rPr lang="en-US" dirty="0" smtClean="0"/>
              <a:t>Climbing</a:t>
            </a:r>
          </a:p>
          <a:p>
            <a:pPr lvl="1"/>
            <a:r>
              <a:rPr lang="en-US" dirty="0" smtClean="0"/>
              <a:t>Drifting (Weight Distribution)</a:t>
            </a:r>
          </a:p>
        </p:txBody>
      </p:sp>
      <p:pic>
        <p:nvPicPr>
          <p:cNvPr id="4" name="Picture 4"/>
          <p:cNvPicPr>
            <a:picLocks noChangeAspect="1" noChangeArrowheads="1"/>
          </p:cNvPicPr>
          <p:nvPr/>
        </p:nvPicPr>
        <p:blipFill>
          <a:blip r:embed="rId2"/>
          <a:srcRect/>
          <a:stretch>
            <a:fillRect/>
          </a:stretch>
        </p:blipFill>
        <p:spPr bwMode="auto">
          <a:xfrm>
            <a:off x="457200" y="1600200"/>
            <a:ext cx="2705487" cy="2590800"/>
          </a:xfrm>
          <a:prstGeom prst="rect">
            <a:avLst/>
          </a:prstGeom>
          <a:noFill/>
          <a:ln w="9525">
            <a:noFill/>
            <a:miter lim="800000"/>
            <a:headEnd/>
            <a:tailEnd/>
          </a:ln>
        </p:spPr>
      </p:pic>
      <p:pic>
        <p:nvPicPr>
          <p:cNvPr id="5" name="Picture 4" descr="857 Kiwi drive.jpg"/>
          <p:cNvPicPr>
            <a:picLocks noChangeAspect="1"/>
          </p:cNvPicPr>
          <p:nvPr/>
        </p:nvPicPr>
        <p:blipFill>
          <a:blip r:embed="rId3"/>
          <a:srcRect/>
          <a:stretch>
            <a:fillRect/>
          </a:stretch>
        </p:blipFill>
        <p:spPr bwMode="auto">
          <a:xfrm>
            <a:off x="457200" y="4419600"/>
            <a:ext cx="2819400" cy="2114550"/>
          </a:xfrm>
          <a:prstGeom prst="rect">
            <a:avLst/>
          </a:prstGeom>
          <a:noFill/>
          <a:ln w="9525">
            <a:noFill/>
            <a:miter lim="800000"/>
            <a:headEnd/>
            <a:tailEnd/>
          </a:ln>
        </p:spPr>
      </p:pic>
      <p:sp>
        <p:nvSpPr>
          <p:cNvPr id="6" name="TextBox 5"/>
          <p:cNvSpPr txBox="1"/>
          <p:nvPr/>
        </p:nvSpPr>
        <p:spPr>
          <a:xfrm>
            <a:off x="3352800" y="1752600"/>
            <a:ext cx="1524000" cy="2031325"/>
          </a:xfrm>
          <a:prstGeom prst="rect">
            <a:avLst/>
          </a:prstGeom>
          <a:noFill/>
        </p:spPr>
        <p:txBody>
          <a:bodyPr wrap="square" rtlCol="0">
            <a:spAutoFit/>
          </a:bodyPr>
          <a:lstStyle/>
          <a:p>
            <a:pPr algn="ctr"/>
            <a:r>
              <a:rPr lang="en-US" dirty="0" smtClean="0"/>
              <a:t>4-wheel drive needs square base for appropriate vector addition</a:t>
            </a:r>
          </a:p>
          <a:p>
            <a:pPr algn="ctr"/>
            <a:endParaRPr lang="en-US" dirty="0" smtClean="0"/>
          </a:p>
        </p:txBody>
      </p:sp>
      <p:sp>
        <p:nvSpPr>
          <p:cNvPr id="7" name="TextBox 6"/>
          <p:cNvSpPr txBox="1"/>
          <p:nvPr/>
        </p:nvSpPr>
        <p:spPr>
          <a:xfrm>
            <a:off x="3505200" y="4343400"/>
            <a:ext cx="1524000" cy="2308324"/>
          </a:xfrm>
          <a:prstGeom prst="rect">
            <a:avLst/>
          </a:prstGeom>
          <a:noFill/>
        </p:spPr>
        <p:txBody>
          <a:bodyPr wrap="square" rtlCol="0">
            <a:spAutoFit/>
          </a:bodyPr>
          <a:lstStyle/>
          <a:p>
            <a:pPr algn="ctr"/>
            <a:r>
              <a:rPr lang="en-US" dirty="0" smtClean="0"/>
              <a:t>3-wheel drive needs separated 120 degrees for appropriate vector addition</a:t>
            </a:r>
          </a:p>
          <a:p>
            <a:pPr algn="ct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Holonomic Examples</a:t>
            </a:r>
            <a:endParaRPr lang="en-US" dirty="0"/>
          </a:p>
        </p:txBody>
      </p:sp>
      <p:pic>
        <p:nvPicPr>
          <p:cNvPr id="33799" name="Picture 7" descr="http://lib.store.yahoo.net/lib/yhst-33833170891817/Killough-8-dualie-GEM-lowrider-iso.jpg"/>
          <p:cNvPicPr>
            <a:picLocks noChangeAspect="1" noChangeArrowheads="1"/>
          </p:cNvPicPr>
          <p:nvPr/>
        </p:nvPicPr>
        <p:blipFill>
          <a:blip r:embed="rId2"/>
          <a:srcRect r="2128" b="31915"/>
          <a:stretch>
            <a:fillRect/>
          </a:stretch>
        </p:blipFill>
        <p:spPr bwMode="auto">
          <a:xfrm>
            <a:off x="0" y="1600200"/>
            <a:ext cx="5403850" cy="2819400"/>
          </a:xfrm>
          <a:prstGeom prst="rect">
            <a:avLst/>
          </a:prstGeom>
          <a:noFill/>
        </p:spPr>
      </p:pic>
      <p:pic>
        <p:nvPicPr>
          <p:cNvPr id="4" name="Picture 2"/>
          <p:cNvPicPr>
            <a:picLocks noChangeAspect="1" noChangeArrowheads="1"/>
          </p:cNvPicPr>
          <p:nvPr/>
        </p:nvPicPr>
        <p:blipFill>
          <a:blip r:embed="rId3"/>
          <a:srcRect/>
          <a:stretch>
            <a:fillRect/>
          </a:stretch>
        </p:blipFill>
        <p:spPr bwMode="auto">
          <a:xfrm>
            <a:off x="1905000" y="3733800"/>
            <a:ext cx="4165600" cy="3124200"/>
          </a:xfrm>
          <a:prstGeom prst="rect">
            <a:avLst/>
          </a:prstGeom>
          <a:noFill/>
          <a:ln w="9525">
            <a:noFill/>
            <a:miter lim="800000"/>
            <a:headEnd/>
            <a:tailEnd/>
          </a:ln>
        </p:spPr>
      </p:pic>
      <p:pic>
        <p:nvPicPr>
          <p:cNvPr id="33801" name="Picture 9"/>
          <p:cNvPicPr>
            <a:picLocks noChangeAspect="1" noChangeArrowheads="1"/>
          </p:cNvPicPr>
          <p:nvPr/>
        </p:nvPicPr>
        <p:blipFill>
          <a:blip r:embed="rId4"/>
          <a:srcRect r="4478" b="16863"/>
          <a:stretch>
            <a:fillRect/>
          </a:stretch>
        </p:blipFill>
        <p:spPr bwMode="auto">
          <a:xfrm>
            <a:off x="3508074" y="1524000"/>
            <a:ext cx="5635925" cy="3733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ppt_x"/>
                                          </p:val>
                                        </p:tav>
                                        <p:tav tm="100000">
                                          <p:val>
                                            <p:strVal val="#ppt_x"/>
                                          </p:val>
                                        </p:tav>
                                      </p:tavLst>
                                    </p:anim>
                                    <p:anim calcmode="lin" valueType="num">
                                      <p:cBhvr additive="base">
                                        <p:cTn id="8" dur="500" fill="hold"/>
                                        <p:tgtEl>
                                          <p:spTgt spid="337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3801"/>
                                        </p:tgtEl>
                                        <p:attrNameLst>
                                          <p:attrName>style.visibility</p:attrName>
                                        </p:attrNameLst>
                                      </p:cBhvr>
                                      <p:to>
                                        <p:strVal val="visible"/>
                                      </p:to>
                                    </p:set>
                                    <p:anim calcmode="lin" valueType="num">
                                      <p:cBhvr additive="base">
                                        <p:cTn id="19" dur="500" fill="hold"/>
                                        <p:tgtEl>
                                          <p:spTgt spid="33801"/>
                                        </p:tgtEl>
                                        <p:attrNameLst>
                                          <p:attrName>ppt_x</p:attrName>
                                        </p:attrNameLst>
                                      </p:cBhvr>
                                      <p:tavLst>
                                        <p:tav tm="0">
                                          <p:val>
                                            <p:strVal val="1+#ppt_w/2"/>
                                          </p:val>
                                        </p:tav>
                                        <p:tav tm="100000">
                                          <p:val>
                                            <p:strVal val="#ppt_x"/>
                                          </p:val>
                                        </p:tav>
                                      </p:tavLst>
                                    </p:anim>
                                    <p:anim calcmode="lin" valueType="num">
                                      <p:cBhvr additive="base">
                                        <p:cTn id="20" dur="500" fill="hold"/>
                                        <p:tgtEl>
                                          <p:spTgt spid="338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Holonomic Drive Example</a:t>
            </a:r>
            <a:endParaRPr lang="en-US" dirty="0"/>
          </a:p>
        </p:txBody>
      </p:sp>
      <p:sp>
        <p:nvSpPr>
          <p:cNvPr id="5" name="TextBox 4"/>
          <p:cNvSpPr txBox="1"/>
          <p:nvPr/>
        </p:nvSpPr>
        <p:spPr>
          <a:xfrm>
            <a:off x="0" y="6096000"/>
            <a:ext cx="9144000" cy="369332"/>
          </a:xfrm>
          <a:prstGeom prst="rect">
            <a:avLst/>
          </a:prstGeom>
          <a:noFill/>
        </p:spPr>
        <p:txBody>
          <a:bodyPr wrap="square" rtlCol="0">
            <a:spAutoFit/>
          </a:bodyPr>
          <a:lstStyle/>
          <a:p>
            <a:pPr algn="ctr"/>
            <a:r>
              <a:rPr lang="en-US" dirty="0" smtClean="0"/>
              <a:t>http://www.youtube.com/watch?v=03c3YuflQl4</a:t>
            </a:r>
            <a:endParaRPr lang="en-US" dirty="0"/>
          </a:p>
        </p:txBody>
      </p:sp>
    </p:spTree>
    <p:controls>
      <p:control spid="82945" name="ShockwaveFlash1" r:id="rId2" imgW="4876920" imgH="3809880"/>
    </p:controls>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Holonomic/Omni Wheels</a:t>
            </a:r>
            <a:endParaRPr lang="en-US" dirty="0"/>
          </a:p>
        </p:txBody>
      </p:sp>
      <p:pic>
        <p:nvPicPr>
          <p:cNvPr id="38914" name="Picture 2" descr="http://ep.yimg.com/ca/I/yhst-33833170891817_2081_644878"/>
          <p:cNvPicPr>
            <a:picLocks noChangeAspect="1" noChangeArrowheads="1"/>
          </p:cNvPicPr>
          <p:nvPr/>
        </p:nvPicPr>
        <p:blipFill>
          <a:blip r:embed="rId2"/>
          <a:srcRect/>
          <a:stretch>
            <a:fillRect/>
          </a:stretch>
        </p:blipFill>
        <p:spPr bwMode="auto">
          <a:xfrm>
            <a:off x="0" y="1524000"/>
            <a:ext cx="6026285" cy="4495800"/>
          </a:xfrm>
          <a:prstGeom prst="rect">
            <a:avLst/>
          </a:prstGeom>
          <a:noFill/>
        </p:spPr>
      </p:pic>
      <p:sp>
        <p:nvSpPr>
          <p:cNvPr id="5" name="TextBox 4"/>
          <p:cNvSpPr txBox="1"/>
          <p:nvPr/>
        </p:nvSpPr>
        <p:spPr>
          <a:xfrm>
            <a:off x="457200" y="6248400"/>
            <a:ext cx="4358565" cy="369332"/>
          </a:xfrm>
          <a:prstGeom prst="rect">
            <a:avLst/>
          </a:prstGeom>
          <a:noFill/>
        </p:spPr>
        <p:txBody>
          <a:bodyPr wrap="none" rtlCol="0">
            <a:spAutoFit/>
          </a:bodyPr>
          <a:lstStyle/>
          <a:p>
            <a:r>
              <a:rPr lang="en-US" dirty="0" smtClean="0"/>
              <a:t>http://www.andymark.biz/omniwheels.html</a:t>
            </a:r>
            <a:endParaRPr lang="en-US" dirty="0"/>
          </a:p>
        </p:txBody>
      </p:sp>
      <p:pic>
        <p:nvPicPr>
          <p:cNvPr id="6" name="Content Placeholder 4" descr="omni 5.png"/>
          <p:cNvPicPr>
            <a:picLocks noGrp="1" noChangeAspect="1"/>
          </p:cNvPicPr>
          <p:nvPr>
            <p:ph sz="half" idx="4294967295"/>
          </p:nvPr>
        </p:nvPicPr>
        <p:blipFill>
          <a:blip r:embed="rId3" cstate="print"/>
          <a:srcRect/>
          <a:stretch>
            <a:fillRect/>
          </a:stretch>
        </p:blipFill>
        <p:spPr>
          <a:xfrm>
            <a:off x="6019800" y="3124200"/>
            <a:ext cx="2794171" cy="3241675"/>
          </a:xfrm>
          <a:prstGeom prst="rect">
            <a:avLst/>
          </a:prstGeom>
        </p:spPr>
      </p:pic>
      <p:pic>
        <p:nvPicPr>
          <p:cNvPr id="7" name="Content Placeholder 4" descr="omni 4.png"/>
          <p:cNvPicPr>
            <a:picLocks noGrp="1" noChangeAspect="1"/>
          </p:cNvPicPr>
          <p:nvPr>
            <p:ph sz="half" idx="4294967295"/>
          </p:nvPr>
        </p:nvPicPr>
        <p:blipFill>
          <a:blip r:embed="rId4" cstate="print"/>
          <a:srcRect/>
          <a:stretch>
            <a:fillRect/>
          </a:stretch>
        </p:blipFill>
        <p:spPr>
          <a:xfrm>
            <a:off x="7604696" y="1828800"/>
            <a:ext cx="1539304" cy="1743075"/>
          </a:xfrm>
          <a:prstGeom prst="rect">
            <a:avLst/>
          </a:prstGeom>
        </p:spPr>
      </p:pic>
      <p:sp>
        <p:nvSpPr>
          <p:cNvPr id="8" name="TextBox 7"/>
          <p:cNvSpPr txBox="1"/>
          <p:nvPr/>
        </p:nvSpPr>
        <p:spPr>
          <a:xfrm>
            <a:off x="6477000" y="6324600"/>
            <a:ext cx="1552348" cy="369332"/>
          </a:xfrm>
          <a:prstGeom prst="rect">
            <a:avLst/>
          </a:prstGeom>
          <a:noFill/>
        </p:spPr>
        <p:txBody>
          <a:bodyPr wrap="none" rtlCol="0">
            <a:spAutoFit/>
          </a:bodyPr>
          <a:lstStyle/>
          <a:p>
            <a:r>
              <a:rPr lang="en-US" dirty="0" smtClean="0"/>
              <a:t>Custom (1764)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a:t>
            </a:r>
            <a:endParaRPr lang="en-US" dirty="0"/>
          </a:p>
        </p:txBody>
      </p:sp>
      <p:sp>
        <p:nvSpPr>
          <p:cNvPr id="3" name="Content Placeholder 2"/>
          <p:cNvSpPr>
            <a:spLocks noGrp="1"/>
          </p:cNvSpPr>
          <p:nvPr>
            <p:ph idx="1"/>
          </p:nvPr>
        </p:nvSpPr>
        <p:spPr/>
        <p:txBody>
          <a:bodyPr/>
          <a:lstStyle/>
          <a:p>
            <a:r>
              <a:rPr lang="en-US" dirty="0" smtClean="0"/>
              <a:t>The best drive train…</a:t>
            </a:r>
          </a:p>
          <a:p>
            <a:pPr lvl="1"/>
            <a:r>
              <a:rPr lang="en-US" dirty="0" smtClean="0"/>
              <a:t>is more important than anything else on the robot</a:t>
            </a:r>
          </a:p>
          <a:p>
            <a:pPr lvl="1"/>
            <a:r>
              <a:rPr lang="en-US" dirty="0" smtClean="0"/>
              <a:t>meets your strategy goals</a:t>
            </a:r>
          </a:p>
          <a:p>
            <a:pPr lvl="1"/>
            <a:r>
              <a:rPr lang="en-US" dirty="0" smtClean="0"/>
              <a:t>can be built with your resources</a:t>
            </a:r>
          </a:p>
          <a:p>
            <a:pPr lvl="1"/>
            <a:r>
              <a:rPr lang="en-US" dirty="0" smtClean="0"/>
              <a:t>rarely needs maintenance</a:t>
            </a:r>
          </a:p>
          <a:p>
            <a:pPr lvl="1"/>
            <a:r>
              <a:rPr lang="en-US" dirty="0" smtClean="0"/>
              <a:t>can be fixed within 4 minutes</a:t>
            </a:r>
          </a:p>
          <a:p>
            <a:pPr lvl="1"/>
            <a:r>
              <a:rPr lang="en-US" dirty="0" smtClean="0"/>
              <a:t>is more important than anything else on the robot</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a:t>
            </a:r>
            <a:r>
              <a:rPr lang="en-US" dirty="0" err="1" smtClean="0"/>
              <a:t>Sweve</a:t>
            </a:r>
            <a:r>
              <a:rPr lang="en-US" dirty="0" smtClean="0"/>
              <a:t>/Crab</a:t>
            </a:r>
            <a:endParaRPr lang="en-US" dirty="0"/>
          </a:p>
        </p:txBody>
      </p:sp>
      <p:sp>
        <p:nvSpPr>
          <p:cNvPr id="3" name="Content Placeholder 2"/>
          <p:cNvSpPr>
            <a:spLocks noGrp="1"/>
          </p:cNvSpPr>
          <p:nvPr>
            <p:ph idx="1"/>
          </p:nvPr>
        </p:nvSpPr>
        <p:spPr>
          <a:xfrm>
            <a:off x="5105400" y="1775191"/>
            <a:ext cx="3581400" cy="4625609"/>
          </a:xfrm>
        </p:spPr>
        <p:txBody>
          <a:bodyPr>
            <a:normAutofit fontScale="77500" lnSpcReduction="20000"/>
          </a:bodyPr>
          <a:lstStyle/>
          <a:p>
            <a:r>
              <a:rPr lang="en-US" dirty="0" smtClean="0"/>
              <a:t>Pros (+)</a:t>
            </a:r>
          </a:p>
          <a:p>
            <a:pPr lvl="1"/>
            <a:r>
              <a:rPr lang="en-US" dirty="0" smtClean="0"/>
              <a:t>Maneuverability</a:t>
            </a:r>
          </a:p>
          <a:p>
            <a:pPr lvl="1"/>
            <a:r>
              <a:rPr lang="en-US" dirty="0" smtClean="0"/>
              <a:t>No Traction Loss</a:t>
            </a:r>
          </a:p>
          <a:p>
            <a:pPr lvl="1"/>
            <a:r>
              <a:rPr lang="en-US" dirty="0" smtClean="0"/>
              <a:t>Simple wheels</a:t>
            </a:r>
          </a:p>
          <a:p>
            <a:pPr lvl="1"/>
            <a:r>
              <a:rPr lang="en-US" dirty="0" smtClean="0"/>
              <a:t>Ability to hold/push</a:t>
            </a:r>
          </a:p>
          <a:p>
            <a:pPr lvl="1"/>
            <a:r>
              <a:rPr lang="en-US" dirty="0" smtClean="0"/>
              <a:t>NEW!: COTS</a:t>
            </a:r>
          </a:p>
          <a:p>
            <a:pPr lvl="1">
              <a:buNone/>
            </a:pPr>
            <a:endParaRPr lang="en-US" dirty="0" smtClean="0"/>
          </a:p>
          <a:p>
            <a:r>
              <a:rPr lang="en-US" dirty="0" smtClean="0"/>
              <a:t>Cons (-)</a:t>
            </a:r>
          </a:p>
          <a:p>
            <a:pPr lvl="1"/>
            <a:r>
              <a:rPr lang="en-US" dirty="0" smtClean="0"/>
              <a:t>Mechanically Complex</a:t>
            </a:r>
          </a:p>
          <a:p>
            <a:pPr lvl="1"/>
            <a:r>
              <a:rPr lang="en-US" dirty="0" smtClean="0"/>
              <a:t>Weight</a:t>
            </a:r>
          </a:p>
          <a:p>
            <a:pPr lvl="1"/>
            <a:r>
              <a:rPr lang="en-US" dirty="0" smtClean="0"/>
              <a:t>Programming </a:t>
            </a:r>
          </a:p>
          <a:p>
            <a:pPr lvl="1"/>
            <a:r>
              <a:rPr lang="en-US" dirty="0" smtClean="0"/>
              <a:t>Control and Drivability</a:t>
            </a:r>
          </a:p>
          <a:p>
            <a:pPr lvl="1"/>
            <a:r>
              <a:rPr lang="en-US" dirty="0" smtClean="0"/>
              <a:t>Wheel turning delay</a:t>
            </a:r>
          </a:p>
          <a:p>
            <a:pPr lvl="1"/>
            <a:endParaRPr lang="en-US" dirty="0" smtClean="0"/>
          </a:p>
          <a:p>
            <a:pPr lvl="1"/>
            <a:endParaRPr lang="en-US" dirty="0" smtClean="0"/>
          </a:p>
          <a:p>
            <a:endParaRPr lang="en-US" dirty="0"/>
          </a:p>
        </p:txBody>
      </p:sp>
      <p:pic>
        <p:nvPicPr>
          <p:cNvPr id="4" name="Picture 4" descr="page16"/>
          <p:cNvPicPr>
            <a:picLocks noChangeAspect="1" noChangeArrowheads="1"/>
          </p:cNvPicPr>
          <p:nvPr/>
        </p:nvPicPr>
        <p:blipFill>
          <a:blip r:embed="rId2"/>
          <a:srcRect l="36375" t="24254" r="17326" b="16216"/>
          <a:stretch>
            <a:fillRect/>
          </a:stretch>
        </p:blipFill>
        <p:spPr bwMode="auto">
          <a:xfrm>
            <a:off x="1524000" y="4294188"/>
            <a:ext cx="2659063" cy="2563812"/>
          </a:xfrm>
          <a:prstGeom prst="rect">
            <a:avLst/>
          </a:prstGeom>
          <a:noFill/>
          <a:ln w="9525">
            <a:noFill/>
            <a:miter lim="800000"/>
            <a:headEnd/>
            <a:tailEnd/>
          </a:ln>
        </p:spPr>
      </p:pic>
      <p:pic>
        <p:nvPicPr>
          <p:cNvPr id="5" name="Picture 4" descr="410_small"/>
          <p:cNvPicPr>
            <a:picLocks noChangeAspect="1" noChangeArrowheads="1"/>
          </p:cNvPicPr>
          <p:nvPr/>
        </p:nvPicPr>
        <p:blipFill>
          <a:blip r:embed="rId3"/>
          <a:srcRect/>
          <a:stretch>
            <a:fillRect/>
          </a:stretch>
        </p:blipFill>
        <p:spPr bwMode="auto">
          <a:xfrm>
            <a:off x="381000" y="1676400"/>
            <a:ext cx="2769961" cy="2501900"/>
          </a:xfrm>
          <a:prstGeom prst="rect">
            <a:avLst/>
          </a:prstGeom>
          <a:noFill/>
          <a:ln w="9525">
            <a:noFill/>
            <a:miter lim="800000"/>
            <a:headEnd/>
            <a:tailEnd/>
          </a:ln>
        </p:spPr>
      </p:pic>
      <p:sp>
        <p:nvSpPr>
          <p:cNvPr id="7" name="TextBox 6"/>
          <p:cNvSpPr txBox="1"/>
          <p:nvPr/>
        </p:nvSpPr>
        <p:spPr>
          <a:xfrm>
            <a:off x="3352800" y="1752600"/>
            <a:ext cx="1600200" cy="2308324"/>
          </a:xfrm>
          <a:prstGeom prst="rect">
            <a:avLst/>
          </a:prstGeom>
          <a:noFill/>
        </p:spPr>
        <p:txBody>
          <a:bodyPr wrap="square" rtlCol="0">
            <a:spAutoFit/>
          </a:bodyPr>
          <a:lstStyle/>
          <a:p>
            <a:pPr algn="ctr"/>
            <a:r>
              <a:rPr lang="en-US" dirty="0" smtClean="0"/>
              <a:t>All traction Wheels.  </a:t>
            </a:r>
          </a:p>
          <a:p>
            <a:pPr algn="ctr"/>
            <a:endParaRPr lang="en-US" dirty="0" smtClean="0"/>
          </a:p>
          <a:p>
            <a:pPr algn="ctr"/>
            <a:r>
              <a:rPr lang="en-US" dirty="0" smtClean="0"/>
              <a:t>Each wheel rotates independently for steering</a:t>
            </a:r>
          </a:p>
          <a:p>
            <a:pPr algn="ct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Swerve/Crab </a:t>
            </a:r>
            <a:r>
              <a:rPr lang="en-US" dirty="0" err="1" smtClean="0"/>
              <a:t>Exampe</a:t>
            </a:r>
            <a:endParaRPr lang="en-US" dirty="0"/>
          </a:p>
        </p:txBody>
      </p:sp>
      <p:pic>
        <p:nvPicPr>
          <p:cNvPr id="39938" name="Picture 2"/>
          <p:cNvPicPr>
            <a:picLocks noChangeAspect="1" noChangeArrowheads="1"/>
          </p:cNvPicPr>
          <p:nvPr/>
        </p:nvPicPr>
        <p:blipFill>
          <a:blip r:embed="rId2"/>
          <a:srcRect r="7266" b="8772"/>
          <a:stretch>
            <a:fillRect/>
          </a:stretch>
        </p:blipFill>
        <p:spPr bwMode="auto">
          <a:xfrm>
            <a:off x="304800" y="1676400"/>
            <a:ext cx="3962400" cy="2971800"/>
          </a:xfrm>
          <a:prstGeom prst="rect">
            <a:avLst/>
          </a:prstGeom>
          <a:noFill/>
          <a:ln w="9525">
            <a:noFill/>
            <a:miter lim="800000"/>
            <a:headEnd/>
            <a:tailEnd/>
          </a:ln>
          <a:effectLst/>
        </p:spPr>
      </p:pic>
      <p:pic>
        <p:nvPicPr>
          <p:cNvPr id="39942" name="Picture 6" descr="http://www.chiefdelphi.com/media/img/77d/77d3208d0a1941882268a1f70403c4bd_l.jpg"/>
          <p:cNvPicPr>
            <a:picLocks noChangeAspect="1" noChangeArrowheads="1"/>
          </p:cNvPicPr>
          <p:nvPr/>
        </p:nvPicPr>
        <p:blipFill>
          <a:blip r:embed="rId3"/>
          <a:srcRect/>
          <a:stretch>
            <a:fillRect/>
          </a:stretch>
        </p:blipFill>
        <p:spPr bwMode="auto">
          <a:xfrm>
            <a:off x="2133600" y="3086100"/>
            <a:ext cx="5029200" cy="3771900"/>
          </a:xfrm>
          <a:prstGeom prst="rect">
            <a:avLst/>
          </a:prstGeom>
          <a:noFill/>
        </p:spPr>
      </p:pic>
      <p:pic>
        <p:nvPicPr>
          <p:cNvPr id="39940" name="Picture 4" descr="http://ep.yimg.com/ca/I/yhst-33833170891817_2084_71270948"/>
          <p:cNvPicPr>
            <a:picLocks noChangeAspect="1" noChangeArrowheads="1"/>
          </p:cNvPicPr>
          <p:nvPr/>
        </p:nvPicPr>
        <p:blipFill>
          <a:blip r:embed="rId4"/>
          <a:srcRect/>
          <a:stretch>
            <a:fillRect/>
          </a:stretch>
        </p:blipFill>
        <p:spPr bwMode="auto">
          <a:xfrm>
            <a:off x="5715000" y="1600200"/>
            <a:ext cx="3257550" cy="3851290"/>
          </a:xfrm>
          <a:prstGeom prst="rect">
            <a:avLst/>
          </a:prstGeom>
          <a:noFill/>
        </p:spPr>
      </p:pic>
      <p:sp>
        <p:nvSpPr>
          <p:cNvPr id="6" name="TextBox 5"/>
          <p:cNvSpPr txBox="1"/>
          <p:nvPr/>
        </p:nvSpPr>
        <p:spPr>
          <a:xfrm>
            <a:off x="4267200" y="1447800"/>
            <a:ext cx="2057400" cy="646331"/>
          </a:xfrm>
          <a:prstGeom prst="rect">
            <a:avLst/>
          </a:prstGeom>
          <a:noFill/>
        </p:spPr>
        <p:txBody>
          <a:bodyPr wrap="square" rtlCol="0">
            <a:spAutoFit/>
          </a:bodyPr>
          <a:lstStyle/>
          <a:p>
            <a:pPr algn="r"/>
            <a:r>
              <a:rPr lang="en-US" dirty="0" smtClean="0"/>
              <a:t>Available at AndyMark.biz</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2"/>
                                        </p:tgtEl>
                                        <p:attrNameLst>
                                          <p:attrName>style.visibility</p:attrName>
                                        </p:attrNameLst>
                                      </p:cBhvr>
                                      <p:to>
                                        <p:strVal val="visible"/>
                                      </p:to>
                                    </p:set>
                                    <p:anim calcmode="lin" valueType="num">
                                      <p:cBhvr additive="base">
                                        <p:cTn id="13" dur="500" fill="hold"/>
                                        <p:tgtEl>
                                          <p:spTgt spid="39942"/>
                                        </p:tgtEl>
                                        <p:attrNameLst>
                                          <p:attrName>ppt_x</p:attrName>
                                        </p:attrNameLst>
                                      </p:cBhvr>
                                      <p:tavLst>
                                        <p:tav tm="0">
                                          <p:val>
                                            <p:strVal val="#ppt_x"/>
                                          </p:val>
                                        </p:tav>
                                        <p:tav tm="100000">
                                          <p:val>
                                            <p:strVal val="#ppt_x"/>
                                          </p:val>
                                        </p:tav>
                                      </p:tavLst>
                                    </p:anim>
                                    <p:anim calcmode="lin" valueType="num">
                                      <p:cBhvr additive="base">
                                        <p:cTn id="14"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9940"/>
                                        </p:tgtEl>
                                        <p:attrNameLst>
                                          <p:attrName>style.visibility</p:attrName>
                                        </p:attrNameLst>
                                      </p:cBhvr>
                                      <p:to>
                                        <p:strVal val="visible"/>
                                      </p:to>
                                    </p:set>
                                    <p:anim calcmode="lin" valueType="num">
                                      <p:cBhvr additive="base">
                                        <p:cTn id="23" dur="500" fill="hold"/>
                                        <p:tgtEl>
                                          <p:spTgt spid="39940"/>
                                        </p:tgtEl>
                                        <p:attrNameLst>
                                          <p:attrName>ppt_x</p:attrName>
                                        </p:attrNameLst>
                                      </p:cBhvr>
                                      <p:tavLst>
                                        <p:tav tm="0">
                                          <p:val>
                                            <p:strVal val="1+#ppt_w/2"/>
                                          </p:val>
                                        </p:tav>
                                        <p:tav tm="100000">
                                          <p:val>
                                            <p:strVal val="#ppt_x"/>
                                          </p:val>
                                        </p:tav>
                                      </p:tavLst>
                                    </p:anim>
                                    <p:anim calcmode="lin" valueType="num">
                                      <p:cBhvr additive="base">
                                        <p:cTn id="24"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Swerve/Crab Example</a:t>
            </a:r>
            <a:endParaRPr lang="en-US" dirty="0"/>
          </a:p>
        </p:txBody>
      </p:sp>
      <p:sp>
        <p:nvSpPr>
          <p:cNvPr id="4" name="TextBox 3"/>
          <p:cNvSpPr txBox="1"/>
          <p:nvPr/>
        </p:nvSpPr>
        <p:spPr>
          <a:xfrm>
            <a:off x="0" y="6324600"/>
            <a:ext cx="9144000" cy="381000"/>
          </a:xfrm>
          <a:prstGeom prst="rect">
            <a:avLst/>
          </a:prstGeom>
          <a:noFill/>
        </p:spPr>
        <p:txBody>
          <a:bodyPr wrap="square" rtlCol="0">
            <a:spAutoFit/>
          </a:bodyPr>
          <a:lstStyle/>
          <a:p>
            <a:pPr algn="ctr"/>
            <a:r>
              <a:rPr lang="en-US" dirty="0" smtClean="0"/>
              <a:t>http://www.youtube.com/watch?v=ax_dtCUUKVU</a:t>
            </a:r>
            <a:endParaRPr lang="en-US" dirty="0"/>
          </a:p>
        </p:txBody>
      </p:sp>
    </p:spTree>
    <p:controls>
      <p:control spid="41990" name="ShockwaveFlash1" r:id="rId2" imgW="5715000" imgH="4390920"/>
    </p:controls>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Drive Systems</a:t>
            </a:r>
            <a:endParaRPr lang="en-US" dirty="0"/>
          </a:p>
        </p:txBody>
      </p:sp>
      <p:sp>
        <p:nvSpPr>
          <p:cNvPr id="3" name="Content Placeholder 2"/>
          <p:cNvSpPr>
            <a:spLocks noGrp="1"/>
          </p:cNvSpPr>
          <p:nvPr>
            <p:ph idx="1"/>
          </p:nvPr>
        </p:nvSpPr>
        <p:spPr/>
        <p:txBody>
          <a:bodyPr>
            <a:normAutofit lnSpcReduction="10000"/>
          </a:bodyPr>
          <a:lstStyle/>
          <a:p>
            <a:r>
              <a:rPr lang="en-US" dirty="0" smtClean="0"/>
              <a:t>N Wheel Drive (More than 6)</a:t>
            </a:r>
          </a:p>
          <a:p>
            <a:pPr lvl="1"/>
            <a:r>
              <a:rPr lang="en-US" dirty="0" smtClean="0"/>
              <a:t>Not much better driving than 6 wheel Drive</a:t>
            </a:r>
          </a:p>
          <a:p>
            <a:pPr lvl="1"/>
            <a:r>
              <a:rPr lang="en-US" dirty="0" smtClean="0"/>
              <a:t>Improves climbing, but adds a lot of weight</a:t>
            </a:r>
          </a:p>
          <a:p>
            <a:r>
              <a:rPr lang="en-US" dirty="0" smtClean="0"/>
              <a:t>3 Wheel Drive</a:t>
            </a:r>
          </a:p>
          <a:p>
            <a:pPr lvl="1"/>
            <a:r>
              <a:rPr lang="en-US" dirty="0" smtClean="0"/>
              <a:t>Atypical – Therefore time intensive</a:t>
            </a:r>
          </a:p>
          <a:p>
            <a:pPr lvl="1"/>
            <a:r>
              <a:rPr lang="en-US" dirty="0" smtClean="0"/>
              <a:t>Team 16 – Bomb Squad</a:t>
            </a:r>
          </a:p>
          <a:p>
            <a:pPr lvl="1"/>
            <a:r>
              <a:rPr lang="en-US" dirty="0" smtClean="0"/>
              <a:t>Lighter than 4 wheel drive</a:t>
            </a:r>
          </a:p>
          <a:p>
            <a:r>
              <a:rPr lang="en-US" dirty="0" smtClean="0"/>
              <a:t>Ball Drive</a:t>
            </a:r>
          </a:p>
          <a:p>
            <a:r>
              <a:rPr lang="en-US" dirty="0" smtClean="0"/>
              <a:t>Rack and Pinion / Car Steering</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Drives:  Examples</a:t>
            </a:r>
            <a:endParaRPr lang="en-US" dirty="0"/>
          </a:p>
        </p:txBody>
      </p:sp>
      <p:pic>
        <p:nvPicPr>
          <p:cNvPr id="4" name="Picture 50" descr="703 14wd.jpg"/>
          <p:cNvPicPr>
            <a:picLocks noChangeAspect="1"/>
          </p:cNvPicPr>
          <p:nvPr/>
        </p:nvPicPr>
        <p:blipFill>
          <a:blip r:embed="rId2"/>
          <a:srcRect/>
          <a:stretch>
            <a:fillRect/>
          </a:stretch>
        </p:blipFill>
        <p:spPr bwMode="auto">
          <a:xfrm>
            <a:off x="304800" y="1676400"/>
            <a:ext cx="4267200" cy="2667000"/>
          </a:xfrm>
          <a:prstGeom prst="rect">
            <a:avLst/>
          </a:prstGeom>
          <a:noFill/>
          <a:ln w="9525">
            <a:noFill/>
            <a:miter lim="800000"/>
            <a:headEnd/>
            <a:tailEnd/>
          </a:ln>
        </p:spPr>
      </p:pic>
      <p:pic>
        <p:nvPicPr>
          <p:cNvPr id="50180" name="Picture 4" descr="drivetrains112">
            <a:hlinkClick r:id="rId3"/>
          </p:cNvPr>
          <p:cNvPicPr>
            <a:picLocks noChangeAspect="1" noChangeArrowheads="1"/>
          </p:cNvPicPr>
          <p:nvPr/>
        </p:nvPicPr>
        <p:blipFill>
          <a:blip r:embed="rId4"/>
          <a:srcRect/>
          <a:stretch>
            <a:fillRect/>
          </a:stretch>
        </p:blipFill>
        <p:spPr bwMode="auto">
          <a:xfrm>
            <a:off x="838200" y="3429000"/>
            <a:ext cx="4267200" cy="3200400"/>
          </a:xfrm>
          <a:prstGeom prst="rect">
            <a:avLst/>
          </a:prstGeom>
          <a:noFill/>
        </p:spPr>
      </p:pic>
      <p:pic>
        <p:nvPicPr>
          <p:cNvPr id="50182" name="Picture 6" descr="drivetrains089">
            <a:hlinkClick r:id="rId5"/>
          </p:cNvPr>
          <p:cNvPicPr>
            <a:picLocks noChangeAspect="1" noChangeArrowheads="1"/>
          </p:cNvPicPr>
          <p:nvPr/>
        </p:nvPicPr>
        <p:blipFill>
          <a:blip r:embed="rId6"/>
          <a:srcRect/>
          <a:stretch>
            <a:fillRect/>
          </a:stretch>
        </p:blipFill>
        <p:spPr bwMode="auto">
          <a:xfrm>
            <a:off x="3048000" y="1524000"/>
            <a:ext cx="4648200" cy="3486150"/>
          </a:xfrm>
          <a:prstGeom prst="rect">
            <a:avLst/>
          </a:prstGeom>
          <a:noFill/>
        </p:spPr>
      </p:pic>
      <p:pic>
        <p:nvPicPr>
          <p:cNvPr id="50184" name="Picture 8" descr="drivetrains057">
            <a:hlinkClick r:id="rId7"/>
          </p:cNvPr>
          <p:cNvPicPr>
            <a:picLocks noChangeAspect="1" noChangeArrowheads="1"/>
          </p:cNvPicPr>
          <p:nvPr/>
        </p:nvPicPr>
        <p:blipFill>
          <a:blip r:embed="rId8"/>
          <a:srcRect/>
          <a:stretch>
            <a:fillRect/>
          </a:stretch>
        </p:blipFill>
        <p:spPr bwMode="auto">
          <a:xfrm>
            <a:off x="5410200" y="2286000"/>
            <a:ext cx="3238500" cy="43180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0"/>
                                        </p:tgtEl>
                                        <p:attrNameLst>
                                          <p:attrName>style.visibility</p:attrName>
                                        </p:attrNameLst>
                                      </p:cBhvr>
                                      <p:to>
                                        <p:strVal val="visible"/>
                                      </p:to>
                                    </p:set>
                                    <p:anim calcmode="lin" valueType="num">
                                      <p:cBhvr additive="base">
                                        <p:cTn id="13" dur="500" fill="hold"/>
                                        <p:tgtEl>
                                          <p:spTgt spid="50180"/>
                                        </p:tgtEl>
                                        <p:attrNameLst>
                                          <p:attrName>ppt_x</p:attrName>
                                        </p:attrNameLst>
                                      </p:cBhvr>
                                      <p:tavLst>
                                        <p:tav tm="0">
                                          <p:val>
                                            <p:strVal val="#ppt_x"/>
                                          </p:val>
                                        </p:tav>
                                        <p:tav tm="100000">
                                          <p:val>
                                            <p:strVal val="#ppt_x"/>
                                          </p:val>
                                        </p:tav>
                                      </p:tavLst>
                                    </p:anim>
                                    <p:anim calcmode="lin" valueType="num">
                                      <p:cBhvr additive="base">
                                        <p:cTn id="14"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0182"/>
                                        </p:tgtEl>
                                        <p:attrNameLst>
                                          <p:attrName>style.visibility</p:attrName>
                                        </p:attrNameLst>
                                      </p:cBhvr>
                                      <p:to>
                                        <p:strVal val="visible"/>
                                      </p:to>
                                    </p:set>
                                    <p:anim calcmode="lin" valueType="num">
                                      <p:cBhvr additive="base">
                                        <p:cTn id="19" dur="500" fill="hold"/>
                                        <p:tgtEl>
                                          <p:spTgt spid="50182"/>
                                        </p:tgtEl>
                                        <p:attrNameLst>
                                          <p:attrName>ppt_x</p:attrName>
                                        </p:attrNameLst>
                                      </p:cBhvr>
                                      <p:tavLst>
                                        <p:tav tm="0">
                                          <p:val>
                                            <p:strVal val="#ppt_x"/>
                                          </p:val>
                                        </p:tav>
                                        <p:tav tm="100000">
                                          <p:val>
                                            <p:strVal val="#ppt_x"/>
                                          </p:val>
                                        </p:tav>
                                      </p:tavLst>
                                    </p:anim>
                                    <p:anim calcmode="lin" valueType="num">
                                      <p:cBhvr additive="base">
                                        <p:cTn id="20" dur="500" fill="hold"/>
                                        <p:tgtEl>
                                          <p:spTgt spid="5018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0184"/>
                                        </p:tgtEl>
                                        <p:attrNameLst>
                                          <p:attrName>style.visibility</p:attrName>
                                        </p:attrNameLst>
                                      </p:cBhvr>
                                      <p:to>
                                        <p:strVal val="visible"/>
                                      </p:to>
                                    </p:set>
                                    <p:anim calcmode="lin" valueType="num">
                                      <p:cBhvr additive="base">
                                        <p:cTn id="25" dur="500" fill="hold"/>
                                        <p:tgtEl>
                                          <p:spTgt spid="50184"/>
                                        </p:tgtEl>
                                        <p:attrNameLst>
                                          <p:attrName>ppt_x</p:attrName>
                                        </p:attrNameLst>
                                      </p:cBhvr>
                                      <p:tavLst>
                                        <p:tav tm="0">
                                          <p:val>
                                            <p:strVal val="1+#ppt_w/2"/>
                                          </p:val>
                                        </p:tav>
                                        <p:tav tm="100000">
                                          <p:val>
                                            <p:strVal val="#ppt_x"/>
                                          </p:val>
                                        </p:tav>
                                      </p:tavLst>
                                    </p:anim>
                                    <p:anim calcmode="lin" valueType="num">
                                      <p:cBhvr additive="base">
                                        <p:cTn id="26" dur="500" fill="hold"/>
                                        <p:tgtEl>
                                          <p:spTgt spid="50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Coefficient of Friction</a:t>
            </a:r>
          </a:p>
        </p:txBody>
      </p:sp>
      <p:sp>
        <p:nvSpPr>
          <p:cNvPr id="16" name="Content Placeholder 2"/>
          <p:cNvSpPr>
            <a:spLocks noGrp="1"/>
          </p:cNvSpPr>
          <p:nvPr>
            <p:ph idx="1"/>
          </p:nvPr>
        </p:nvSpPr>
        <p:spPr>
          <a:xfrm>
            <a:off x="457200" y="1775191"/>
            <a:ext cx="8077200" cy="4625609"/>
          </a:xfrm>
        </p:spPr>
        <p:txBody>
          <a:bodyPr>
            <a:normAutofit/>
          </a:bodyPr>
          <a:lstStyle/>
          <a:p>
            <a:r>
              <a:rPr lang="en-US" dirty="0" smtClean="0"/>
              <a:t>Coefficient of Friction is Dependent on:</a:t>
            </a:r>
          </a:p>
          <a:p>
            <a:pPr lvl="1"/>
            <a:r>
              <a:rPr lang="en-US" dirty="0" smtClean="0"/>
              <a:t>Materials of the robot wheels/belts</a:t>
            </a:r>
          </a:p>
          <a:p>
            <a:pPr lvl="1"/>
            <a:r>
              <a:rPr lang="en-US" dirty="0" smtClean="0"/>
              <a:t>Shape of robot wheels/belts</a:t>
            </a:r>
          </a:p>
          <a:p>
            <a:pPr lvl="1"/>
            <a:r>
              <a:rPr lang="en-US" dirty="0" smtClean="0"/>
              <a:t>Materials on the floor surface</a:t>
            </a:r>
          </a:p>
          <a:p>
            <a:pPr lvl="1"/>
            <a:r>
              <a:rPr lang="en-US" dirty="0" smtClean="0"/>
              <a:t>Surface Conditions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Materials of the robot wheels/belts</a:t>
            </a:r>
            <a:endParaRPr lang="en-US" dirty="0"/>
          </a:p>
        </p:txBody>
      </p:sp>
      <p:sp>
        <p:nvSpPr>
          <p:cNvPr id="3" name="Content Placeholder 2"/>
          <p:cNvSpPr>
            <a:spLocks noGrp="1"/>
          </p:cNvSpPr>
          <p:nvPr>
            <p:ph idx="1"/>
          </p:nvPr>
        </p:nvSpPr>
        <p:spPr>
          <a:xfrm>
            <a:off x="533400" y="1905000"/>
            <a:ext cx="5334000" cy="4625609"/>
          </a:xfrm>
        </p:spPr>
        <p:txBody>
          <a:bodyPr>
            <a:normAutofit/>
          </a:bodyPr>
          <a:lstStyle/>
          <a:p>
            <a:r>
              <a:rPr lang="en-US" dirty="0" smtClean="0"/>
              <a:t>High Friction Coefficient:</a:t>
            </a:r>
          </a:p>
          <a:p>
            <a:pPr lvl="1"/>
            <a:r>
              <a:rPr lang="en-US" dirty="0" smtClean="0"/>
              <a:t>Soft Materials</a:t>
            </a:r>
          </a:p>
          <a:p>
            <a:pPr lvl="1"/>
            <a:r>
              <a:rPr lang="en-US" dirty="0" smtClean="0"/>
              <a:t>“Spongy” Materials</a:t>
            </a:r>
          </a:p>
          <a:p>
            <a:pPr lvl="1"/>
            <a:r>
              <a:rPr lang="en-US" dirty="0" smtClean="0"/>
              <a:t>“Sticky” Materials</a:t>
            </a:r>
          </a:p>
          <a:p>
            <a:r>
              <a:rPr lang="en-US" dirty="0" smtClean="0"/>
              <a:t>Low Friction Coefficient:</a:t>
            </a:r>
          </a:p>
          <a:p>
            <a:pPr lvl="1"/>
            <a:r>
              <a:rPr lang="en-US" dirty="0" smtClean="0"/>
              <a:t>Hard Materials</a:t>
            </a:r>
          </a:p>
          <a:p>
            <a:pPr lvl="1"/>
            <a:r>
              <a:rPr lang="en-US" dirty="0" smtClean="0"/>
              <a:t>Smooth Materials</a:t>
            </a:r>
          </a:p>
          <a:p>
            <a:pPr lvl="1"/>
            <a:r>
              <a:rPr lang="en-US" dirty="0" smtClean="0"/>
              <a:t>Shiny Materials</a:t>
            </a:r>
          </a:p>
        </p:txBody>
      </p:sp>
      <p:sp>
        <p:nvSpPr>
          <p:cNvPr id="4" name="Content Placeholder 2"/>
          <p:cNvSpPr txBox="1">
            <a:spLocks/>
          </p:cNvSpPr>
          <p:nvPr/>
        </p:nvSpPr>
        <p:spPr>
          <a:xfrm>
            <a:off x="3962400" y="1905000"/>
            <a:ext cx="4724400" cy="4625609"/>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Rectangle 4"/>
          <p:cNvSpPr/>
          <p:nvPr/>
        </p:nvSpPr>
        <p:spPr>
          <a:xfrm>
            <a:off x="6096000" y="2895600"/>
            <a:ext cx="2667000" cy="1754326"/>
          </a:xfrm>
          <a:prstGeom prst="rect">
            <a:avLst/>
          </a:prstGeom>
        </p:spPr>
        <p:txBody>
          <a:bodyPr wrap="square">
            <a:spAutoFit/>
          </a:bodyPr>
          <a:lstStyle/>
          <a:p>
            <a:r>
              <a:rPr lang="en-US" b="1" i="1" dirty="0" smtClean="0"/>
              <a:t>It is often the case that “good” materials wear out much faster than “bad” materials - don’t pick a material that is TOO good!</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of robot wheels/belts</a:t>
            </a:r>
            <a:endParaRPr lang="en-US" dirty="0"/>
          </a:p>
        </p:txBody>
      </p:sp>
      <p:sp>
        <p:nvSpPr>
          <p:cNvPr id="3" name="Content Placeholder 2"/>
          <p:cNvSpPr>
            <a:spLocks noGrp="1"/>
          </p:cNvSpPr>
          <p:nvPr>
            <p:ph idx="1"/>
          </p:nvPr>
        </p:nvSpPr>
        <p:spPr>
          <a:xfrm>
            <a:off x="457200" y="1775191"/>
            <a:ext cx="4343400" cy="4625609"/>
          </a:xfrm>
        </p:spPr>
        <p:txBody>
          <a:bodyPr>
            <a:normAutofit/>
          </a:bodyPr>
          <a:lstStyle/>
          <a:p>
            <a:r>
              <a:rPr lang="en-US" sz="2800" dirty="0" smtClean="0"/>
              <a:t>Shape of wheel wants to “interlock” with the floor surface.</a:t>
            </a:r>
            <a:endParaRPr lang="en-US" sz="2800" dirty="0"/>
          </a:p>
        </p:txBody>
      </p:sp>
      <p:pic>
        <p:nvPicPr>
          <p:cNvPr id="102402" name="Picture 2"/>
          <p:cNvPicPr>
            <a:picLocks noChangeAspect="1" noChangeArrowheads="1"/>
          </p:cNvPicPr>
          <p:nvPr/>
        </p:nvPicPr>
        <p:blipFill>
          <a:blip r:embed="rId2"/>
          <a:srcRect l="60625" t="48387" r="20000" b="10753"/>
          <a:stretch>
            <a:fillRect/>
          </a:stretch>
        </p:blipFill>
        <p:spPr bwMode="auto">
          <a:xfrm>
            <a:off x="838200" y="3121742"/>
            <a:ext cx="3048000" cy="3736258"/>
          </a:xfrm>
          <a:prstGeom prst="rect">
            <a:avLst/>
          </a:prstGeom>
          <a:noFill/>
          <a:ln w="9525">
            <a:noFill/>
            <a:miter lim="800000"/>
            <a:headEnd/>
            <a:tailEnd/>
          </a:ln>
          <a:effectLst/>
        </p:spPr>
      </p:pic>
      <p:pic>
        <p:nvPicPr>
          <p:cNvPr id="7" name="Picture 7"/>
          <p:cNvPicPr>
            <a:picLocks noChangeAspect="1" noChangeArrowheads="1"/>
          </p:cNvPicPr>
          <p:nvPr/>
        </p:nvPicPr>
        <p:blipFill>
          <a:blip r:embed="rId3"/>
          <a:srcRect/>
          <a:stretch>
            <a:fillRect/>
          </a:stretch>
        </p:blipFill>
        <p:spPr bwMode="auto">
          <a:xfrm>
            <a:off x="5791200" y="1752600"/>
            <a:ext cx="2514600" cy="3160562"/>
          </a:xfrm>
          <a:prstGeom prst="rect">
            <a:avLst/>
          </a:prstGeom>
          <a:noFill/>
          <a:ln w="9525">
            <a:noFill/>
            <a:miter lim="800000"/>
            <a:headEnd/>
            <a:tailEnd/>
          </a:ln>
        </p:spPr>
      </p:pic>
      <p:sp>
        <p:nvSpPr>
          <p:cNvPr id="8" name="&quot;No&quot; Symbol 7"/>
          <p:cNvSpPr/>
          <p:nvPr/>
        </p:nvSpPr>
        <p:spPr bwMode="auto">
          <a:xfrm>
            <a:off x="5181600" y="1371600"/>
            <a:ext cx="3657600" cy="3505200"/>
          </a:xfrm>
          <a:prstGeom prst="noSmoking">
            <a:avLst/>
          </a:prstGeom>
          <a:solidFill>
            <a:srgbClr val="C00000">
              <a:alpha val="27000"/>
            </a:srgb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a:latin typeface="Tahoma" charset="0"/>
              <a:cs typeface="+mn-cs"/>
            </a:endParaRPr>
          </a:p>
        </p:txBody>
      </p:sp>
      <p:pic>
        <p:nvPicPr>
          <p:cNvPr id="9" name="Picture 7" descr="Fluffy"/>
          <p:cNvPicPr>
            <a:picLocks noChangeAspect="1" noChangeArrowheads="1"/>
          </p:cNvPicPr>
          <p:nvPr/>
        </p:nvPicPr>
        <p:blipFill>
          <a:blip r:embed="rId4"/>
          <a:srcRect/>
          <a:stretch>
            <a:fillRect/>
          </a:stretch>
        </p:blipFill>
        <p:spPr bwMode="auto">
          <a:xfrm>
            <a:off x="5486400" y="4386916"/>
            <a:ext cx="3200400" cy="24710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on the floor surface</a:t>
            </a:r>
            <a:endParaRPr lang="en-US" dirty="0"/>
          </a:p>
        </p:txBody>
      </p:sp>
      <p:sp>
        <p:nvSpPr>
          <p:cNvPr id="3" name="Content Placeholder 2"/>
          <p:cNvSpPr>
            <a:spLocks noGrp="1"/>
          </p:cNvSpPr>
          <p:nvPr>
            <p:ph idx="1"/>
          </p:nvPr>
        </p:nvSpPr>
        <p:spPr>
          <a:xfrm>
            <a:off x="0" y="1828800"/>
            <a:ext cx="4267200" cy="4625609"/>
          </a:xfrm>
        </p:spPr>
        <p:txBody>
          <a:bodyPr>
            <a:normAutofit/>
          </a:bodyPr>
          <a:lstStyle/>
          <a:p>
            <a:r>
              <a:rPr lang="en-US" dirty="0" smtClean="0"/>
              <a:t>This is NOT up to you.</a:t>
            </a:r>
          </a:p>
          <a:p>
            <a:pPr lvl="1"/>
            <a:r>
              <a:rPr lang="en-US" dirty="0" smtClean="0"/>
              <a:t>Know what surfaces you are running on:</a:t>
            </a:r>
          </a:p>
          <a:p>
            <a:pPr lvl="2"/>
            <a:r>
              <a:rPr lang="en-US" dirty="0" smtClean="0"/>
              <a:t>Carpet,</a:t>
            </a:r>
          </a:p>
          <a:p>
            <a:pPr lvl="2"/>
            <a:r>
              <a:rPr lang="en-US" dirty="0" smtClean="0"/>
              <a:t>“Regolith”</a:t>
            </a:r>
          </a:p>
          <a:p>
            <a:pPr lvl="2"/>
            <a:r>
              <a:rPr lang="en-US" dirty="0" smtClean="0"/>
              <a:t>Aluminum Diamond Plate</a:t>
            </a:r>
          </a:p>
          <a:p>
            <a:pPr lvl="2"/>
            <a:r>
              <a:rPr lang="en-US" dirty="0" smtClean="0"/>
              <a:t>Other</a:t>
            </a:r>
          </a:p>
          <a:p>
            <a:pPr lvl="1"/>
            <a:r>
              <a:rPr lang="en-US" dirty="0" smtClean="0"/>
              <a:t>Follow rules about material contact</a:t>
            </a:r>
            <a:endParaRPr lang="en-US" dirty="0"/>
          </a:p>
        </p:txBody>
      </p:sp>
      <p:pic>
        <p:nvPicPr>
          <p:cNvPr id="103427" name="Picture 3"/>
          <p:cNvPicPr>
            <a:picLocks noChangeAspect="1" noChangeArrowheads="1"/>
          </p:cNvPicPr>
          <p:nvPr/>
        </p:nvPicPr>
        <p:blipFill>
          <a:blip r:embed="rId2"/>
          <a:srcRect/>
          <a:stretch>
            <a:fillRect/>
          </a:stretch>
        </p:blipFill>
        <p:spPr bwMode="auto">
          <a:xfrm>
            <a:off x="1565924" y="2209800"/>
            <a:ext cx="7578076" cy="3981450"/>
          </a:xfrm>
          <a:prstGeom prst="rect">
            <a:avLst/>
          </a:prstGeom>
          <a:noFill/>
          <a:ln w="9525">
            <a:noFill/>
            <a:miter lim="800000"/>
            <a:headEnd/>
            <a:tailEnd/>
          </a:ln>
          <a:effectLst/>
        </p:spPr>
      </p:pic>
      <p:sp>
        <p:nvSpPr>
          <p:cNvPr id="6" name="TextBox 5"/>
          <p:cNvSpPr txBox="1"/>
          <p:nvPr/>
        </p:nvSpPr>
        <p:spPr>
          <a:xfrm>
            <a:off x="4572000" y="5715000"/>
            <a:ext cx="4572000" cy="461665"/>
          </a:xfrm>
          <a:prstGeom prst="rect">
            <a:avLst/>
          </a:prstGeom>
          <a:noFill/>
        </p:spPr>
        <p:txBody>
          <a:bodyPr wrap="square" rtlCol="0">
            <a:spAutoFit/>
          </a:bodyPr>
          <a:lstStyle/>
          <a:p>
            <a:r>
              <a:rPr lang="en-US" sz="2400" b="1" dirty="0" smtClean="0">
                <a:solidFill>
                  <a:srgbClr val="FFFF00"/>
                </a:solidFill>
              </a:rPr>
              <a:t>Too Much TRACTION for surface</a:t>
            </a:r>
            <a:endParaRPr lang="en-US"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anim to="" calcmode="lin" valueType="num">
                                      <p:cBhvr>
                                        <p:cTn id="7" dur="1" fill="hold"/>
                                        <p:tgtEl>
                                          <p:spTgt spid="10342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Fundamental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Know your resources</a:t>
            </a:r>
          </a:p>
          <a:p>
            <a:pPr lvl="1"/>
            <a:r>
              <a:rPr lang="en-US" dirty="0" smtClean="0"/>
              <a:t>Cost, Machining Availability, Parts, Expertise, etc</a:t>
            </a:r>
          </a:p>
          <a:p>
            <a:r>
              <a:rPr lang="en-US" dirty="0" smtClean="0"/>
              <a:t>Keep it simple (KISS)</a:t>
            </a:r>
          </a:p>
          <a:p>
            <a:pPr lvl="1"/>
            <a:r>
              <a:rPr lang="en-US" dirty="0" smtClean="0"/>
              <a:t>Easy to design and build</a:t>
            </a:r>
          </a:p>
          <a:p>
            <a:pPr lvl="1"/>
            <a:r>
              <a:rPr lang="en-US" dirty="0" smtClean="0"/>
              <a:t>Gets it up and running quicker</a:t>
            </a:r>
          </a:p>
          <a:p>
            <a:pPr lvl="1"/>
            <a:r>
              <a:rPr lang="en-US" dirty="0" smtClean="0"/>
              <a:t>Easier to fix</a:t>
            </a:r>
          </a:p>
          <a:p>
            <a:r>
              <a:rPr lang="en-US" dirty="0" smtClean="0"/>
              <a:t>Get it Running</a:t>
            </a:r>
          </a:p>
          <a:p>
            <a:pPr lvl="1"/>
            <a:r>
              <a:rPr lang="en-US" dirty="0" smtClean="0"/>
              <a:t>Find out what is wrong</a:t>
            </a:r>
          </a:p>
          <a:p>
            <a:pPr lvl="1"/>
            <a:r>
              <a:rPr lang="en-US" dirty="0" smtClean="0"/>
              <a:t>Practice for Driving</a:t>
            </a:r>
          </a:p>
          <a:p>
            <a:pPr lvl="1"/>
            <a:r>
              <a:rPr lang="en-US" dirty="0" smtClean="0"/>
              <a:t>Time for Fine-Tuning</a:t>
            </a:r>
          </a:p>
          <a:p>
            <a:r>
              <a:rPr lang="en-US" dirty="0" smtClean="0"/>
              <a:t>Give software team TIME to work</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Conditions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Surface Conditions</a:t>
            </a:r>
          </a:p>
          <a:p>
            <a:pPr lvl="1"/>
            <a:r>
              <a:rPr lang="en-US" dirty="0" smtClean="0"/>
              <a:t>In some cases this will be up to you</a:t>
            </a:r>
          </a:p>
          <a:p>
            <a:pPr lvl="1"/>
            <a:r>
              <a:rPr lang="en-US" dirty="0" smtClean="0"/>
              <a:t>Good:</a:t>
            </a:r>
          </a:p>
          <a:p>
            <a:pPr lvl="2"/>
            <a:r>
              <a:rPr lang="en-US" dirty="0" smtClean="0"/>
              <a:t>Clean Surfaces</a:t>
            </a:r>
          </a:p>
          <a:p>
            <a:pPr lvl="2"/>
            <a:r>
              <a:rPr lang="en-US" dirty="0" smtClean="0"/>
              <a:t>“Tacky” Surfaces</a:t>
            </a:r>
          </a:p>
          <a:p>
            <a:pPr lvl="1"/>
            <a:r>
              <a:rPr lang="en-US" dirty="0" smtClean="0"/>
              <a:t>Bad</a:t>
            </a:r>
          </a:p>
          <a:p>
            <a:pPr lvl="2"/>
            <a:r>
              <a:rPr lang="en-US" dirty="0" smtClean="0"/>
              <a:t>Dirty Surfaces</a:t>
            </a:r>
          </a:p>
          <a:p>
            <a:pPr lvl="2"/>
            <a:r>
              <a:rPr lang="en-US" dirty="0" smtClean="0"/>
              <a:t>Oily Surfaces</a:t>
            </a:r>
          </a:p>
          <a:p>
            <a:pPr lvl="1"/>
            <a:r>
              <a:rPr lang="en-US" dirty="0" smtClean="0"/>
              <a:t>Don’t be too dependent on the surface condition since you can’t control it.</a:t>
            </a:r>
          </a:p>
          <a:p>
            <a:pPr lvl="1"/>
            <a:r>
              <a:rPr lang="en-US" dirty="0" smtClean="0"/>
              <a:t>BUT… Don’t forget to clean your wheels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Rot="1" noChangeArrowheads="1"/>
          </p:cNvSpPr>
          <p:nvPr>
            <p:ph type="title"/>
          </p:nvPr>
        </p:nvSpPr>
        <p:spPr>
          <a:xfrm>
            <a:off x="762000" y="0"/>
            <a:ext cx="7772400" cy="1143000"/>
          </a:xfrm>
        </p:spPr>
        <p:txBody>
          <a:bodyPr>
            <a:normAutofit fontScale="90000"/>
          </a:bodyPr>
          <a:lstStyle/>
          <a:p>
            <a:pPr>
              <a:defRPr/>
            </a:pPr>
            <a:r>
              <a:rPr lang="en-US"/>
              <a:t>Traction Basics</a:t>
            </a:r>
            <a:br>
              <a:rPr lang="en-US"/>
            </a:br>
            <a:r>
              <a:rPr lang="en-US"/>
              <a:t>Terminology</a:t>
            </a:r>
          </a:p>
        </p:txBody>
      </p:sp>
      <p:sp>
        <p:nvSpPr>
          <p:cNvPr id="5123" name="Oval 4"/>
          <p:cNvSpPr>
            <a:spLocks noChangeArrowheads="1"/>
          </p:cNvSpPr>
          <p:nvPr/>
        </p:nvSpPr>
        <p:spPr bwMode="auto">
          <a:xfrm>
            <a:off x="1981200" y="1524000"/>
            <a:ext cx="2133600" cy="20574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5124" name="Line 5"/>
          <p:cNvSpPr>
            <a:spLocks noChangeShapeType="1"/>
          </p:cNvSpPr>
          <p:nvPr/>
        </p:nvSpPr>
        <p:spPr bwMode="auto">
          <a:xfrm flipH="1">
            <a:off x="381000" y="3657600"/>
            <a:ext cx="6781800" cy="0"/>
          </a:xfrm>
          <a:prstGeom prst="line">
            <a:avLst/>
          </a:prstGeom>
          <a:noFill/>
          <a:ln w="57150">
            <a:solidFill>
              <a:schemeClr val="tx1"/>
            </a:solidFill>
            <a:round/>
            <a:headEnd/>
            <a:tailEnd/>
          </a:ln>
        </p:spPr>
        <p:txBody>
          <a:bodyPr wrap="none" anchor="ctr"/>
          <a:lstStyle/>
          <a:p>
            <a:endParaRPr lang="en-US"/>
          </a:p>
        </p:txBody>
      </p:sp>
      <p:sp>
        <p:nvSpPr>
          <p:cNvPr id="5125" name="Line 9"/>
          <p:cNvSpPr>
            <a:spLocks noChangeShapeType="1"/>
          </p:cNvSpPr>
          <p:nvPr/>
        </p:nvSpPr>
        <p:spPr bwMode="auto">
          <a:xfrm flipV="1">
            <a:off x="3048000" y="36576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5126" name="Text Box 13"/>
          <p:cNvSpPr txBox="1">
            <a:spLocks noChangeArrowheads="1"/>
          </p:cNvSpPr>
          <p:nvPr/>
        </p:nvSpPr>
        <p:spPr bwMode="auto">
          <a:xfrm>
            <a:off x="533400" y="5029200"/>
            <a:ext cx="8245475" cy="1016000"/>
          </a:xfrm>
          <a:prstGeom prst="rect">
            <a:avLst/>
          </a:prstGeom>
          <a:noFill/>
          <a:ln w="9525">
            <a:noFill/>
            <a:miter lim="800000"/>
            <a:headEnd/>
            <a:tailEnd/>
          </a:ln>
        </p:spPr>
        <p:txBody>
          <a:bodyPr>
            <a:spAutoFit/>
          </a:bodyPr>
          <a:lstStyle/>
          <a:p>
            <a:pPr eaLnBrk="0" hangingPunct="0"/>
            <a:r>
              <a:rPr lang="en-US" sz="2000">
                <a:latin typeface="Arial" charset="0"/>
              </a:rPr>
              <a:t>The </a:t>
            </a:r>
            <a:r>
              <a:rPr lang="en-US" sz="2000" u="sng">
                <a:latin typeface="Arial" charset="0"/>
              </a:rPr>
              <a:t>coefficient  of friction </a:t>
            </a:r>
            <a:r>
              <a:rPr lang="en-US" sz="2000">
                <a:latin typeface="Arial" charset="0"/>
              </a:rPr>
              <a:t>for any given contact with the floor, multiplied by the </a:t>
            </a:r>
            <a:r>
              <a:rPr lang="en-US" sz="2000" u="sng">
                <a:latin typeface="Arial" charset="0"/>
              </a:rPr>
              <a:t>normal force</a:t>
            </a:r>
            <a:r>
              <a:rPr lang="en-US" sz="2000">
                <a:latin typeface="Arial" charset="0"/>
              </a:rPr>
              <a:t>, equals the maximum </a:t>
            </a:r>
            <a:r>
              <a:rPr lang="en-US" sz="2000" u="sng">
                <a:latin typeface="Arial" charset="0"/>
              </a:rPr>
              <a:t>tractive force</a:t>
            </a:r>
            <a:r>
              <a:rPr lang="en-US" sz="2000">
                <a:latin typeface="Arial" charset="0"/>
              </a:rPr>
              <a:t> can be applied at the contact area.</a:t>
            </a:r>
          </a:p>
        </p:txBody>
      </p:sp>
      <p:sp>
        <p:nvSpPr>
          <p:cNvPr id="5127" name="Text Box 14"/>
          <p:cNvSpPr txBox="1">
            <a:spLocks noChangeArrowheads="1"/>
          </p:cNvSpPr>
          <p:nvPr/>
        </p:nvSpPr>
        <p:spPr bwMode="auto">
          <a:xfrm>
            <a:off x="3200400" y="3810000"/>
            <a:ext cx="804863" cy="581025"/>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p:txBody>
      </p:sp>
      <p:sp>
        <p:nvSpPr>
          <p:cNvPr id="5128" name="Freeform 16"/>
          <p:cNvSpPr>
            <a:spLocks/>
          </p:cNvSpPr>
          <p:nvPr/>
        </p:nvSpPr>
        <p:spPr bwMode="auto">
          <a:xfrm>
            <a:off x="3733800" y="1981200"/>
            <a:ext cx="228600" cy="990600"/>
          </a:xfrm>
          <a:custGeom>
            <a:avLst/>
            <a:gdLst>
              <a:gd name="T0" fmla="*/ 0 w 112"/>
              <a:gd name="T1" fmla="*/ 0 h 611"/>
              <a:gd name="T2" fmla="*/ 2147483647 w 112"/>
              <a:gd name="T3" fmla="*/ 2147483647 h 611"/>
              <a:gd name="T4" fmla="*/ 2147483647 w 112"/>
              <a:gd name="T5" fmla="*/ 2147483647 h 611"/>
              <a:gd name="T6" fmla="*/ 2147483647 w 112"/>
              <a:gd name="T7" fmla="*/ 2147483647 h 611"/>
              <a:gd name="T8" fmla="*/ 0 60000 65536"/>
              <a:gd name="T9" fmla="*/ 0 60000 65536"/>
              <a:gd name="T10" fmla="*/ 0 60000 65536"/>
              <a:gd name="T11" fmla="*/ 0 60000 65536"/>
              <a:gd name="T12" fmla="*/ 0 w 112"/>
              <a:gd name="T13" fmla="*/ 0 h 611"/>
              <a:gd name="T14" fmla="*/ 112 w 112"/>
              <a:gd name="T15" fmla="*/ 611 h 611"/>
            </a:gdLst>
            <a:ahLst/>
            <a:cxnLst>
              <a:cxn ang="T8">
                <a:pos x="T0" y="T1"/>
              </a:cxn>
              <a:cxn ang="T9">
                <a:pos x="T2" y="T3"/>
              </a:cxn>
              <a:cxn ang="T10">
                <a:pos x="T4" y="T5"/>
              </a:cxn>
              <a:cxn ang="T11">
                <a:pos x="T6" y="T7"/>
              </a:cxn>
            </a:cxnLst>
            <a:rect l="T12" t="T13" r="T14" b="T15"/>
            <a:pathLst>
              <a:path w="112" h="611">
                <a:moveTo>
                  <a:pt x="0" y="0"/>
                </a:moveTo>
                <a:cubicBezTo>
                  <a:pt x="40" y="60"/>
                  <a:pt x="80" y="120"/>
                  <a:pt x="96" y="192"/>
                </a:cubicBezTo>
                <a:cubicBezTo>
                  <a:pt x="112" y="264"/>
                  <a:pt x="107" y="362"/>
                  <a:pt x="96" y="432"/>
                </a:cubicBezTo>
                <a:cubicBezTo>
                  <a:pt x="85" y="502"/>
                  <a:pt x="57" y="556"/>
                  <a:pt x="29" y="611"/>
                </a:cubicBezTo>
              </a:path>
            </a:pathLst>
          </a:custGeom>
          <a:noFill/>
          <a:ln w="28575">
            <a:solidFill>
              <a:schemeClr val="tx1"/>
            </a:solidFill>
            <a:round/>
            <a:headEnd/>
            <a:tailEnd type="triangle" w="med" len="med"/>
          </a:ln>
        </p:spPr>
        <p:txBody>
          <a:bodyPr wrap="none" anchor="ctr"/>
          <a:lstStyle/>
          <a:p>
            <a:pPr eaLnBrk="0" hangingPunct="0"/>
            <a:endParaRPr lang="en-US"/>
          </a:p>
        </p:txBody>
      </p:sp>
      <p:sp>
        <p:nvSpPr>
          <p:cNvPr id="5129" name="Line 17"/>
          <p:cNvSpPr>
            <a:spLocks noChangeShapeType="1"/>
          </p:cNvSpPr>
          <p:nvPr/>
        </p:nvSpPr>
        <p:spPr bwMode="auto">
          <a:xfrm>
            <a:off x="1371600" y="3810000"/>
            <a:ext cx="1600200" cy="0"/>
          </a:xfrm>
          <a:prstGeom prst="line">
            <a:avLst/>
          </a:prstGeom>
          <a:noFill/>
          <a:ln w="38100">
            <a:solidFill>
              <a:schemeClr val="tx1"/>
            </a:solidFill>
            <a:round/>
            <a:headEnd/>
            <a:tailEnd type="triangle" w="med" len="med"/>
          </a:ln>
        </p:spPr>
        <p:txBody>
          <a:bodyPr wrap="none" anchor="ctr"/>
          <a:lstStyle/>
          <a:p>
            <a:endParaRPr lang="en-US"/>
          </a:p>
        </p:txBody>
      </p:sp>
      <p:sp>
        <p:nvSpPr>
          <p:cNvPr id="5130" name="Text Box 18"/>
          <p:cNvSpPr txBox="1">
            <a:spLocks noChangeArrowheads="1"/>
          </p:cNvSpPr>
          <p:nvPr/>
        </p:nvSpPr>
        <p:spPr bwMode="auto">
          <a:xfrm>
            <a:off x="1279525" y="3810000"/>
            <a:ext cx="839788" cy="581025"/>
          </a:xfrm>
          <a:prstGeom prst="rect">
            <a:avLst/>
          </a:prstGeom>
          <a:noFill/>
          <a:ln w="9525">
            <a:noFill/>
            <a:miter lim="800000"/>
            <a:headEnd/>
            <a:tailEnd/>
          </a:ln>
        </p:spPr>
        <p:txBody>
          <a:bodyPr wrap="none">
            <a:spAutoFit/>
          </a:bodyPr>
          <a:lstStyle/>
          <a:p>
            <a:pPr algn="ctr" eaLnBrk="0" hangingPunct="0"/>
            <a:r>
              <a:rPr lang="en-US" sz="1600">
                <a:latin typeface="Arial" charset="0"/>
              </a:rPr>
              <a:t>tractive</a:t>
            </a:r>
          </a:p>
          <a:p>
            <a:pPr algn="ctr" eaLnBrk="0" hangingPunct="0"/>
            <a:r>
              <a:rPr lang="en-US" sz="1600">
                <a:latin typeface="Arial" charset="0"/>
              </a:rPr>
              <a:t>force</a:t>
            </a:r>
          </a:p>
        </p:txBody>
      </p:sp>
      <p:sp>
        <p:nvSpPr>
          <p:cNvPr id="5131" name="Text Box 19"/>
          <p:cNvSpPr txBox="1">
            <a:spLocks noChangeArrowheads="1"/>
          </p:cNvSpPr>
          <p:nvPr/>
        </p:nvSpPr>
        <p:spPr bwMode="auto">
          <a:xfrm>
            <a:off x="3124200" y="2057400"/>
            <a:ext cx="901700" cy="639763"/>
          </a:xfrm>
          <a:prstGeom prst="rect">
            <a:avLst/>
          </a:prstGeom>
          <a:noFill/>
          <a:ln w="9525">
            <a:noFill/>
            <a:miter lim="800000"/>
            <a:headEnd/>
            <a:tailEnd/>
          </a:ln>
        </p:spPr>
        <p:txBody>
          <a:bodyPr wrap="none">
            <a:spAutoFit/>
          </a:bodyPr>
          <a:lstStyle/>
          <a:p>
            <a:pPr algn="ctr" eaLnBrk="0" hangingPunct="0"/>
            <a:r>
              <a:rPr lang="en-US" sz="1200">
                <a:latin typeface="Arial" charset="0"/>
              </a:rPr>
              <a:t>torque</a:t>
            </a:r>
          </a:p>
          <a:p>
            <a:pPr algn="ctr" eaLnBrk="0" hangingPunct="0"/>
            <a:r>
              <a:rPr lang="en-US" sz="1200">
                <a:latin typeface="Arial" charset="0"/>
              </a:rPr>
              <a:t>turning the</a:t>
            </a:r>
          </a:p>
          <a:p>
            <a:pPr algn="ctr" eaLnBrk="0" hangingPunct="0"/>
            <a:r>
              <a:rPr lang="en-US" sz="1200">
                <a:latin typeface="Arial" charset="0"/>
              </a:rPr>
              <a:t> wheel</a:t>
            </a:r>
          </a:p>
        </p:txBody>
      </p:sp>
      <p:sp>
        <p:nvSpPr>
          <p:cNvPr id="5132" name="Text Box 20"/>
          <p:cNvSpPr txBox="1">
            <a:spLocks noChangeArrowheads="1"/>
          </p:cNvSpPr>
          <p:nvPr/>
        </p:nvSpPr>
        <p:spPr bwMode="auto">
          <a:xfrm>
            <a:off x="4767263" y="1905000"/>
            <a:ext cx="1065212" cy="825500"/>
          </a:xfrm>
          <a:prstGeom prst="rect">
            <a:avLst/>
          </a:prstGeom>
          <a:noFill/>
          <a:ln w="9525">
            <a:noFill/>
            <a:miter lim="800000"/>
            <a:headEnd/>
            <a:tailEnd/>
          </a:ln>
        </p:spPr>
        <p:txBody>
          <a:bodyPr wrap="none">
            <a:spAutoFit/>
          </a:bodyPr>
          <a:lstStyle/>
          <a:p>
            <a:pPr algn="ctr" eaLnBrk="0" hangingPunct="0"/>
            <a:r>
              <a:rPr lang="en-US" sz="1600">
                <a:latin typeface="Arial" charset="0"/>
              </a:rPr>
              <a:t>maximum</a:t>
            </a:r>
          </a:p>
          <a:p>
            <a:pPr algn="ctr" eaLnBrk="0" hangingPunct="0"/>
            <a:r>
              <a:rPr lang="en-US" sz="1600">
                <a:latin typeface="Arial" charset="0"/>
              </a:rPr>
              <a:t>tractive</a:t>
            </a:r>
          </a:p>
          <a:p>
            <a:pPr algn="ctr" eaLnBrk="0" hangingPunct="0"/>
            <a:r>
              <a:rPr lang="en-US" sz="1600">
                <a:latin typeface="Arial" charset="0"/>
              </a:rPr>
              <a:t>force</a:t>
            </a:r>
          </a:p>
        </p:txBody>
      </p:sp>
      <p:sp>
        <p:nvSpPr>
          <p:cNvPr id="5133" name="Text Box 21"/>
          <p:cNvSpPr txBox="1">
            <a:spLocks noChangeArrowheads="1"/>
          </p:cNvSpPr>
          <p:nvPr/>
        </p:nvSpPr>
        <p:spPr bwMode="auto">
          <a:xfrm>
            <a:off x="7467600" y="1981200"/>
            <a:ext cx="1427163" cy="584200"/>
          </a:xfrm>
          <a:prstGeom prst="rect">
            <a:avLst/>
          </a:prstGeom>
          <a:noFill/>
          <a:ln w="9525">
            <a:noFill/>
            <a:miter lim="800000"/>
            <a:headEnd/>
            <a:tailEnd/>
          </a:ln>
        </p:spPr>
        <p:txBody>
          <a:bodyPr wrap="none">
            <a:spAutoFit/>
          </a:bodyPr>
          <a:lstStyle/>
          <a:p>
            <a:pPr algn="ctr" eaLnBrk="0" hangingPunct="0"/>
            <a:r>
              <a:rPr lang="en-US" sz="1600">
                <a:latin typeface="Arial" charset="0"/>
              </a:rPr>
              <a:t>Normal Force</a:t>
            </a:r>
          </a:p>
          <a:p>
            <a:pPr algn="ctr" eaLnBrk="0" hangingPunct="0"/>
            <a:r>
              <a:rPr lang="en-US" sz="1600">
                <a:latin typeface="Arial" charset="0"/>
              </a:rPr>
              <a:t>(Weight)</a:t>
            </a:r>
          </a:p>
        </p:txBody>
      </p:sp>
      <p:sp>
        <p:nvSpPr>
          <p:cNvPr id="5134" name="Text Box 22"/>
          <p:cNvSpPr txBox="1">
            <a:spLocks noChangeArrowheads="1"/>
          </p:cNvSpPr>
          <p:nvPr/>
        </p:nvSpPr>
        <p:spPr bwMode="auto">
          <a:xfrm>
            <a:off x="6072188" y="1981200"/>
            <a:ext cx="1149350" cy="584200"/>
          </a:xfrm>
          <a:prstGeom prst="rect">
            <a:avLst/>
          </a:prstGeom>
          <a:noFill/>
          <a:ln w="9525">
            <a:noFill/>
            <a:miter lim="800000"/>
            <a:headEnd/>
            <a:tailEnd/>
          </a:ln>
        </p:spPr>
        <p:txBody>
          <a:bodyPr wrap="none">
            <a:spAutoFit/>
          </a:bodyPr>
          <a:lstStyle/>
          <a:p>
            <a:pPr algn="ctr" eaLnBrk="0" hangingPunct="0"/>
            <a:r>
              <a:rPr lang="en-US" sz="1600">
                <a:latin typeface="Arial" charset="0"/>
              </a:rPr>
              <a:t>Coefficient</a:t>
            </a:r>
          </a:p>
          <a:p>
            <a:pPr algn="ctr" eaLnBrk="0" hangingPunct="0"/>
            <a:r>
              <a:rPr lang="en-US" sz="1600">
                <a:latin typeface="Arial" charset="0"/>
              </a:rPr>
              <a:t>of friction</a:t>
            </a:r>
          </a:p>
        </p:txBody>
      </p:sp>
      <p:sp>
        <p:nvSpPr>
          <p:cNvPr id="5135" name="Text Box 23"/>
          <p:cNvSpPr txBox="1">
            <a:spLocks noChangeArrowheads="1"/>
          </p:cNvSpPr>
          <p:nvPr/>
        </p:nvSpPr>
        <p:spPr bwMode="auto">
          <a:xfrm>
            <a:off x="5757863" y="2057400"/>
            <a:ext cx="361950" cy="457200"/>
          </a:xfrm>
          <a:prstGeom prst="rect">
            <a:avLst/>
          </a:prstGeom>
          <a:noFill/>
          <a:ln w="9525">
            <a:noFill/>
            <a:miter lim="800000"/>
            <a:headEnd/>
            <a:tailEnd/>
          </a:ln>
        </p:spPr>
        <p:txBody>
          <a:bodyPr wrap="none">
            <a:spAutoFit/>
          </a:bodyPr>
          <a:lstStyle/>
          <a:p>
            <a:pPr eaLnBrk="0" hangingPunct="0"/>
            <a:r>
              <a:rPr lang="en-US" sz="2400">
                <a:latin typeface="Arial" charset="0"/>
              </a:rPr>
              <a:t>=</a:t>
            </a:r>
          </a:p>
        </p:txBody>
      </p:sp>
      <p:sp>
        <p:nvSpPr>
          <p:cNvPr id="5136" name="Text Box 24"/>
          <p:cNvSpPr txBox="1">
            <a:spLocks noChangeArrowheads="1"/>
          </p:cNvSpPr>
          <p:nvPr/>
        </p:nvSpPr>
        <p:spPr bwMode="auto">
          <a:xfrm>
            <a:off x="7113588" y="2020888"/>
            <a:ext cx="336550" cy="457200"/>
          </a:xfrm>
          <a:prstGeom prst="rect">
            <a:avLst/>
          </a:prstGeom>
          <a:noFill/>
          <a:ln w="9525">
            <a:noFill/>
            <a:miter lim="800000"/>
            <a:headEnd/>
            <a:tailEnd/>
          </a:ln>
        </p:spPr>
        <p:txBody>
          <a:bodyPr wrap="none">
            <a:spAutoFit/>
          </a:bodyPr>
          <a:lstStyle/>
          <a:p>
            <a:pPr eaLnBrk="0" hangingPunct="0"/>
            <a:r>
              <a:rPr lang="en-US" sz="2400">
                <a:latin typeface="Arial" charset="0"/>
              </a:rPr>
              <a:t>x</a:t>
            </a:r>
          </a:p>
        </p:txBody>
      </p:sp>
      <p:sp>
        <p:nvSpPr>
          <p:cNvPr id="5137" name="Text Box 25"/>
          <p:cNvSpPr txBox="1">
            <a:spLocks noChangeArrowheads="1"/>
          </p:cNvSpPr>
          <p:nvPr/>
        </p:nvSpPr>
        <p:spPr bwMode="auto">
          <a:xfrm>
            <a:off x="2425700" y="2590800"/>
            <a:ext cx="622300" cy="274638"/>
          </a:xfrm>
          <a:prstGeom prst="rect">
            <a:avLst/>
          </a:prstGeom>
          <a:noFill/>
          <a:ln w="9525">
            <a:noFill/>
            <a:miter lim="800000"/>
            <a:headEnd/>
            <a:tailEnd/>
          </a:ln>
        </p:spPr>
        <p:txBody>
          <a:bodyPr wrap="none">
            <a:spAutoFit/>
          </a:bodyPr>
          <a:lstStyle/>
          <a:p>
            <a:pPr eaLnBrk="0" hangingPunct="0"/>
            <a:r>
              <a:rPr lang="en-US" sz="1200">
                <a:latin typeface="Arial" charset="0"/>
              </a:rPr>
              <a:t>weight</a:t>
            </a:r>
          </a:p>
        </p:txBody>
      </p:sp>
      <p:sp>
        <p:nvSpPr>
          <p:cNvPr id="5138" name="Line 26"/>
          <p:cNvSpPr>
            <a:spLocks noChangeShapeType="1"/>
          </p:cNvSpPr>
          <p:nvPr/>
        </p:nvSpPr>
        <p:spPr bwMode="auto">
          <a:xfrm>
            <a:off x="3048000" y="2514600"/>
            <a:ext cx="0" cy="838200"/>
          </a:xfrm>
          <a:prstGeom prst="line">
            <a:avLst/>
          </a:prstGeom>
          <a:noFill/>
          <a:ln w="38100">
            <a:solidFill>
              <a:schemeClr val="tx1"/>
            </a:solidFill>
            <a:round/>
            <a:headEnd/>
            <a:tailEnd type="triangle" w="med" len="med"/>
          </a:ln>
        </p:spPr>
        <p:txBody>
          <a:bodyPr wrap="none" anchor="ctr"/>
          <a:lstStyle/>
          <a:p>
            <a:endParaRPr lang="en-US"/>
          </a:p>
        </p:txBody>
      </p:sp>
      <p:sp>
        <p:nvSpPr>
          <p:cNvPr id="5139" name="Rectangle 20"/>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ChangeArrowheads="1"/>
          </p:cNvSpPr>
          <p:nvPr/>
        </p:nvSpPr>
        <p:spPr bwMode="auto">
          <a:xfrm>
            <a:off x="2209800" y="1600200"/>
            <a:ext cx="4419600" cy="1828800"/>
          </a:xfrm>
          <a:prstGeom prst="rect">
            <a:avLst/>
          </a:prstGeom>
          <a:noFill/>
          <a:ln w="38100">
            <a:solidFill>
              <a:schemeClr val="tx1"/>
            </a:solidFill>
            <a:miter lim="800000"/>
            <a:headEnd/>
            <a:tailEnd/>
          </a:ln>
        </p:spPr>
        <p:txBody>
          <a:bodyPr wrap="none" anchor="ctr"/>
          <a:lstStyle/>
          <a:p>
            <a:pPr eaLnBrk="0" hangingPunct="0"/>
            <a:endParaRPr lang="en-US"/>
          </a:p>
        </p:txBody>
      </p:sp>
      <p:sp>
        <p:nvSpPr>
          <p:cNvPr id="20482" name="Rectangle 2"/>
          <p:cNvSpPr>
            <a:spLocks noGrp="1" noRot="1" noChangeArrowheads="1"/>
          </p:cNvSpPr>
          <p:nvPr>
            <p:ph type="title"/>
          </p:nvPr>
        </p:nvSpPr>
        <p:spPr>
          <a:xfrm>
            <a:off x="685800" y="152400"/>
            <a:ext cx="7772400" cy="1143000"/>
          </a:xfrm>
        </p:spPr>
        <p:txBody>
          <a:bodyPr>
            <a:normAutofit fontScale="90000"/>
          </a:bodyPr>
          <a:lstStyle/>
          <a:p>
            <a:pPr>
              <a:defRPr/>
            </a:pPr>
            <a:r>
              <a:rPr lang="en-US"/>
              <a:t>Traction Fundamentals</a:t>
            </a:r>
            <a:br>
              <a:rPr lang="en-US"/>
            </a:br>
            <a:r>
              <a:rPr lang="en-US"/>
              <a:t>“Normal Force”</a:t>
            </a:r>
          </a:p>
        </p:txBody>
      </p:sp>
      <p:sp>
        <p:nvSpPr>
          <p:cNvPr id="6148" name="Oval 3"/>
          <p:cNvSpPr>
            <a:spLocks noChangeArrowheads="1"/>
          </p:cNvSpPr>
          <p:nvPr/>
        </p:nvSpPr>
        <p:spPr bwMode="auto">
          <a:xfrm>
            <a:off x="2438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6149" name="Line 4"/>
          <p:cNvSpPr>
            <a:spLocks noChangeShapeType="1"/>
          </p:cNvSpPr>
          <p:nvPr/>
        </p:nvSpPr>
        <p:spPr bwMode="auto">
          <a:xfrm flipH="1">
            <a:off x="914400" y="3886200"/>
            <a:ext cx="6781800" cy="0"/>
          </a:xfrm>
          <a:prstGeom prst="line">
            <a:avLst/>
          </a:prstGeom>
          <a:noFill/>
          <a:ln w="57150">
            <a:solidFill>
              <a:schemeClr val="tx1"/>
            </a:solidFill>
            <a:round/>
            <a:headEnd/>
            <a:tailEnd/>
          </a:ln>
        </p:spPr>
        <p:txBody>
          <a:bodyPr wrap="none" anchor="ctr"/>
          <a:lstStyle/>
          <a:p>
            <a:endParaRPr lang="en-US"/>
          </a:p>
        </p:txBody>
      </p:sp>
      <p:sp>
        <p:nvSpPr>
          <p:cNvPr id="6150" name="Oval 5"/>
          <p:cNvSpPr>
            <a:spLocks noChangeArrowheads="1"/>
          </p:cNvSpPr>
          <p:nvPr/>
        </p:nvSpPr>
        <p:spPr bwMode="auto">
          <a:xfrm>
            <a:off x="5105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6151" name="Text Box 7"/>
          <p:cNvSpPr txBox="1">
            <a:spLocks noChangeArrowheads="1"/>
          </p:cNvSpPr>
          <p:nvPr/>
        </p:nvSpPr>
        <p:spPr bwMode="auto">
          <a:xfrm>
            <a:off x="4191000" y="1828800"/>
            <a:ext cx="1066800" cy="457200"/>
          </a:xfrm>
          <a:prstGeom prst="rect">
            <a:avLst/>
          </a:prstGeom>
          <a:noFill/>
          <a:ln w="9525">
            <a:noFill/>
            <a:miter lim="800000"/>
            <a:headEnd/>
            <a:tailEnd/>
          </a:ln>
        </p:spPr>
        <p:txBody>
          <a:bodyPr wrap="none">
            <a:spAutoFit/>
          </a:bodyPr>
          <a:lstStyle/>
          <a:p>
            <a:pPr eaLnBrk="0" hangingPunct="0"/>
            <a:r>
              <a:rPr lang="en-US" sz="2400">
                <a:latin typeface="Arial" charset="0"/>
              </a:rPr>
              <a:t>weight</a:t>
            </a:r>
          </a:p>
        </p:txBody>
      </p:sp>
      <p:sp>
        <p:nvSpPr>
          <p:cNvPr id="6152" name="Line 8"/>
          <p:cNvSpPr>
            <a:spLocks noChangeShapeType="1"/>
          </p:cNvSpPr>
          <p:nvPr/>
        </p:nvSpPr>
        <p:spPr bwMode="auto">
          <a:xfrm>
            <a:off x="4189413" y="1752600"/>
            <a:ext cx="0" cy="838200"/>
          </a:xfrm>
          <a:prstGeom prst="line">
            <a:avLst/>
          </a:prstGeom>
          <a:noFill/>
          <a:ln w="38100">
            <a:solidFill>
              <a:schemeClr val="tx1"/>
            </a:solidFill>
            <a:round/>
            <a:headEnd/>
            <a:tailEnd type="triangle" w="med" len="med"/>
          </a:ln>
        </p:spPr>
        <p:txBody>
          <a:bodyPr wrap="none" anchor="ctr"/>
          <a:lstStyle/>
          <a:p>
            <a:endParaRPr lang="en-US"/>
          </a:p>
        </p:txBody>
      </p:sp>
      <p:sp>
        <p:nvSpPr>
          <p:cNvPr id="6153" name="Line 9"/>
          <p:cNvSpPr>
            <a:spLocks noChangeShapeType="1"/>
          </p:cNvSpPr>
          <p:nvPr/>
        </p:nvSpPr>
        <p:spPr bwMode="auto">
          <a:xfrm flipV="1">
            <a:off x="3048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6154" name="Line 10"/>
          <p:cNvSpPr>
            <a:spLocks noChangeShapeType="1"/>
          </p:cNvSpPr>
          <p:nvPr/>
        </p:nvSpPr>
        <p:spPr bwMode="auto">
          <a:xfrm flipV="1">
            <a:off x="5715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6155" name="Text Box 11"/>
          <p:cNvSpPr txBox="1">
            <a:spLocks noChangeArrowheads="1"/>
          </p:cNvSpPr>
          <p:nvPr/>
        </p:nvSpPr>
        <p:spPr bwMode="auto">
          <a:xfrm>
            <a:off x="6781800" y="2097088"/>
            <a:ext cx="793750" cy="457200"/>
          </a:xfrm>
          <a:prstGeom prst="rect">
            <a:avLst/>
          </a:prstGeom>
          <a:noFill/>
          <a:ln w="9525">
            <a:noFill/>
            <a:miter lim="800000"/>
            <a:headEnd/>
            <a:tailEnd/>
          </a:ln>
        </p:spPr>
        <p:txBody>
          <a:bodyPr wrap="none">
            <a:spAutoFit/>
          </a:bodyPr>
          <a:lstStyle/>
          <a:p>
            <a:pPr eaLnBrk="0" hangingPunct="0"/>
            <a:r>
              <a:rPr lang="en-US" sz="2400">
                <a:latin typeface="Arial" charset="0"/>
              </a:rPr>
              <a:t>front</a:t>
            </a:r>
          </a:p>
        </p:txBody>
      </p:sp>
      <p:sp>
        <p:nvSpPr>
          <p:cNvPr id="6156" name="Line 12"/>
          <p:cNvSpPr>
            <a:spLocks noChangeShapeType="1"/>
          </p:cNvSpPr>
          <p:nvPr/>
        </p:nvSpPr>
        <p:spPr bwMode="auto">
          <a:xfrm>
            <a:off x="6797675" y="2514600"/>
            <a:ext cx="838200" cy="0"/>
          </a:xfrm>
          <a:prstGeom prst="line">
            <a:avLst/>
          </a:prstGeom>
          <a:noFill/>
          <a:ln w="28575">
            <a:solidFill>
              <a:schemeClr val="tx1"/>
            </a:solidFill>
            <a:round/>
            <a:headEnd/>
            <a:tailEnd type="triangle" w="med" len="med"/>
          </a:ln>
        </p:spPr>
        <p:txBody>
          <a:bodyPr wrap="none" anchor="ctr"/>
          <a:lstStyle/>
          <a:p>
            <a:endParaRPr lang="en-US"/>
          </a:p>
        </p:txBody>
      </p:sp>
      <p:sp>
        <p:nvSpPr>
          <p:cNvPr id="6157" name="Text Box 13"/>
          <p:cNvSpPr txBox="1">
            <a:spLocks noChangeArrowheads="1"/>
          </p:cNvSpPr>
          <p:nvPr/>
        </p:nvSpPr>
        <p:spPr bwMode="auto">
          <a:xfrm>
            <a:off x="381000" y="4876800"/>
            <a:ext cx="8245475" cy="1631216"/>
          </a:xfrm>
          <a:prstGeom prst="rect">
            <a:avLst/>
          </a:prstGeom>
          <a:noFill/>
          <a:ln w="9525">
            <a:noFill/>
            <a:miter lim="800000"/>
            <a:headEnd/>
            <a:tailEnd/>
          </a:ln>
        </p:spPr>
        <p:txBody>
          <a:bodyPr>
            <a:spAutoFit/>
          </a:bodyPr>
          <a:lstStyle/>
          <a:p>
            <a:pPr eaLnBrk="0" hangingPunct="0"/>
            <a:r>
              <a:rPr lang="en-US" sz="2000" dirty="0">
                <a:latin typeface="Arial" charset="0"/>
              </a:rPr>
              <a:t>The </a:t>
            </a:r>
            <a:r>
              <a:rPr lang="en-US" sz="2000" u="sng" dirty="0">
                <a:latin typeface="Arial" charset="0"/>
              </a:rPr>
              <a:t>normal force</a:t>
            </a:r>
            <a:r>
              <a:rPr lang="en-US" sz="2000" dirty="0">
                <a:latin typeface="Arial" charset="0"/>
              </a:rPr>
              <a:t> is the force that the wheels exert on the floor, and is equal and opposite to the force the floor exerts on the wheels.  In the simplest case, this is dependent on the weight of the robot.  The normal force is divided among the robot features in contact with the ground</a:t>
            </a:r>
            <a:r>
              <a:rPr lang="en-US" sz="2000" dirty="0" smtClean="0">
                <a:latin typeface="Arial" charset="0"/>
              </a:rPr>
              <a:t>.  Therefore: Adding more wheels DOES NOT add more traction - </a:t>
            </a:r>
            <a:endParaRPr lang="en-US" sz="2000" dirty="0">
              <a:latin typeface="Arial" charset="0"/>
            </a:endParaRPr>
          </a:p>
        </p:txBody>
      </p:sp>
      <p:sp>
        <p:nvSpPr>
          <p:cNvPr id="6158" name="Text Box 14"/>
          <p:cNvSpPr txBox="1">
            <a:spLocks noChangeArrowheads="1"/>
          </p:cNvSpPr>
          <p:nvPr/>
        </p:nvSpPr>
        <p:spPr bwMode="auto">
          <a:xfrm>
            <a:off x="2270125" y="4114800"/>
            <a:ext cx="804863" cy="8255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a:p>
            <a:pPr algn="ctr" eaLnBrk="0" hangingPunct="0"/>
            <a:r>
              <a:rPr lang="en-US" sz="1600">
                <a:latin typeface="Arial" charset="0"/>
              </a:rPr>
              <a:t>(rear)</a:t>
            </a:r>
          </a:p>
        </p:txBody>
      </p:sp>
      <p:sp>
        <p:nvSpPr>
          <p:cNvPr id="6159" name="Text Box 15"/>
          <p:cNvSpPr txBox="1">
            <a:spLocks noChangeArrowheads="1"/>
          </p:cNvSpPr>
          <p:nvPr/>
        </p:nvSpPr>
        <p:spPr bwMode="auto">
          <a:xfrm>
            <a:off x="4929188" y="4114800"/>
            <a:ext cx="804862" cy="8255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a:p>
            <a:pPr algn="ctr" eaLnBrk="0" hangingPunct="0"/>
            <a:r>
              <a:rPr lang="en-US" sz="1600">
                <a:latin typeface="Arial" charset="0"/>
              </a:rPr>
              <a:t>(front)</a:t>
            </a:r>
          </a:p>
        </p:txBody>
      </p:sp>
      <p:sp>
        <p:nvSpPr>
          <p:cNvPr id="6160" name="Rectangle 16"/>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1"/>
          <p:cNvSpPr>
            <a:spLocks noChangeArrowheads="1"/>
          </p:cNvSpPr>
          <p:nvPr/>
        </p:nvSpPr>
        <p:spPr bwMode="auto">
          <a:xfrm>
            <a:off x="3505200" y="2743200"/>
            <a:ext cx="685800" cy="609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71" name="Rectangle 2"/>
          <p:cNvSpPr>
            <a:spLocks noChangeArrowheads="1"/>
          </p:cNvSpPr>
          <p:nvPr/>
        </p:nvSpPr>
        <p:spPr bwMode="auto">
          <a:xfrm>
            <a:off x="2209800" y="1676400"/>
            <a:ext cx="4419600" cy="1752600"/>
          </a:xfrm>
          <a:prstGeom prst="rect">
            <a:avLst/>
          </a:prstGeom>
          <a:noFill/>
          <a:ln w="38100">
            <a:solidFill>
              <a:schemeClr val="tx1"/>
            </a:solidFill>
            <a:miter lim="800000"/>
            <a:headEnd/>
            <a:tailEnd/>
          </a:ln>
        </p:spPr>
        <p:txBody>
          <a:bodyPr wrap="none" anchor="ctr"/>
          <a:lstStyle/>
          <a:p>
            <a:pPr eaLnBrk="0" hangingPunct="0"/>
            <a:endParaRPr lang="en-US"/>
          </a:p>
        </p:txBody>
      </p:sp>
      <p:sp>
        <p:nvSpPr>
          <p:cNvPr id="23555" name="Rectangle 3"/>
          <p:cNvSpPr>
            <a:spLocks noGrp="1" noRot="1" noChangeArrowheads="1"/>
          </p:cNvSpPr>
          <p:nvPr>
            <p:ph type="title"/>
          </p:nvPr>
        </p:nvSpPr>
        <p:spPr>
          <a:xfrm>
            <a:off x="685800" y="152400"/>
            <a:ext cx="7772400" cy="1143000"/>
          </a:xfrm>
        </p:spPr>
        <p:txBody>
          <a:bodyPr>
            <a:normAutofit fontScale="90000"/>
          </a:bodyPr>
          <a:lstStyle/>
          <a:p>
            <a:pPr>
              <a:defRPr/>
            </a:pPr>
            <a:r>
              <a:rPr lang="en-US"/>
              <a:t>Traction Fundamentals</a:t>
            </a:r>
            <a:br>
              <a:rPr lang="en-US"/>
            </a:br>
            <a:r>
              <a:rPr lang="en-US"/>
              <a:t>“Weight Distribution”</a:t>
            </a:r>
          </a:p>
        </p:txBody>
      </p:sp>
      <p:sp>
        <p:nvSpPr>
          <p:cNvPr id="7173" name="Oval 4"/>
          <p:cNvSpPr>
            <a:spLocks noChangeArrowheads="1"/>
          </p:cNvSpPr>
          <p:nvPr/>
        </p:nvSpPr>
        <p:spPr bwMode="auto">
          <a:xfrm>
            <a:off x="2438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7174" name="Line 5"/>
          <p:cNvSpPr>
            <a:spLocks noChangeShapeType="1"/>
          </p:cNvSpPr>
          <p:nvPr/>
        </p:nvSpPr>
        <p:spPr bwMode="auto">
          <a:xfrm flipH="1">
            <a:off x="914400" y="3886200"/>
            <a:ext cx="6781800" cy="0"/>
          </a:xfrm>
          <a:prstGeom prst="line">
            <a:avLst/>
          </a:prstGeom>
          <a:noFill/>
          <a:ln w="57150">
            <a:solidFill>
              <a:schemeClr val="tx1"/>
            </a:solidFill>
            <a:round/>
            <a:headEnd/>
            <a:tailEnd/>
          </a:ln>
        </p:spPr>
        <p:txBody>
          <a:bodyPr wrap="none" anchor="ctr"/>
          <a:lstStyle/>
          <a:p>
            <a:endParaRPr lang="en-US"/>
          </a:p>
        </p:txBody>
      </p:sp>
      <p:sp>
        <p:nvSpPr>
          <p:cNvPr id="7175" name="Oval 6"/>
          <p:cNvSpPr>
            <a:spLocks noChangeArrowheads="1"/>
          </p:cNvSpPr>
          <p:nvPr/>
        </p:nvSpPr>
        <p:spPr bwMode="auto">
          <a:xfrm>
            <a:off x="5105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7176" name="Text Box 7"/>
          <p:cNvSpPr txBox="1">
            <a:spLocks noChangeArrowheads="1"/>
          </p:cNvSpPr>
          <p:nvPr/>
        </p:nvSpPr>
        <p:spPr bwMode="auto">
          <a:xfrm>
            <a:off x="76200" y="1143000"/>
            <a:ext cx="1990725" cy="825500"/>
          </a:xfrm>
          <a:prstGeom prst="rect">
            <a:avLst/>
          </a:prstGeom>
          <a:noFill/>
          <a:ln w="9525">
            <a:noFill/>
            <a:miter lim="800000"/>
            <a:headEnd/>
            <a:tailEnd/>
          </a:ln>
        </p:spPr>
        <p:txBody>
          <a:bodyPr wrap="none">
            <a:spAutoFit/>
          </a:bodyPr>
          <a:lstStyle/>
          <a:p>
            <a:pPr eaLnBrk="0" hangingPunct="0"/>
            <a:r>
              <a:rPr lang="en-US" sz="1600" i="1">
                <a:latin typeface="Arial" charset="0"/>
              </a:rPr>
              <a:t>more weight in back</a:t>
            </a:r>
          </a:p>
          <a:p>
            <a:pPr eaLnBrk="0" hangingPunct="0"/>
            <a:r>
              <a:rPr lang="en-US" sz="1600" i="1">
                <a:latin typeface="Arial" charset="0"/>
              </a:rPr>
              <a:t>due to battery and</a:t>
            </a:r>
          </a:p>
          <a:p>
            <a:pPr eaLnBrk="0" hangingPunct="0"/>
            <a:r>
              <a:rPr lang="en-US" sz="1600" i="1">
                <a:latin typeface="Arial" charset="0"/>
              </a:rPr>
              <a:t>motors</a:t>
            </a:r>
          </a:p>
        </p:txBody>
      </p:sp>
      <p:sp>
        <p:nvSpPr>
          <p:cNvPr id="7177" name="Line 9"/>
          <p:cNvSpPr>
            <a:spLocks noChangeShapeType="1"/>
          </p:cNvSpPr>
          <p:nvPr/>
        </p:nvSpPr>
        <p:spPr bwMode="auto">
          <a:xfrm flipV="1">
            <a:off x="3048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7178" name="Line 10"/>
          <p:cNvSpPr>
            <a:spLocks noChangeShapeType="1"/>
          </p:cNvSpPr>
          <p:nvPr/>
        </p:nvSpPr>
        <p:spPr bwMode="auto">
          <a:xfrm flipV="1">
            <a:off x="5715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7179" name="Text Box 11"/>
          <p:cNvSpPr txBox="1">
            <a:spLocks noChangeArrowheads="1"/>
          </p:cNvSpPr>
          <p:nvPr/>
        </p:nvSpPr>
        <p:spPr bwMode="auto">
          <a:xfrm>
            <a:off x="6781800" y="2667000"/>
            <a:ext cx="793750" cy="457200"/>
          </a:xfrm>
          <a:prstGeom prst="rect">
            <a:avLst/>
          </a:prstGeom>
          <a:noFill/>
          <a:ln w="9525">
            <a:noFill/>
            <a:miter lim="800000"/>
            <a:headEnd/>
            <a:tailEnd/>
          </a:ln>
        </p:spPr>
        <p:txBody>
          <a:bodyPr wrap="none">
            <a:spAutoFit/>
          </a:bodyPr>
          <a:lstStyle/>
          <a:p>
            <a:pPr eaLnBrk="0" hangingPunct="0"/>
            <a:r>
              <a:rPr lang="en-US" sz="2400">
                <a:latin typeface="Arial" charset="0"/>
              </a:rPr>
              <a:t>front</a:t>
            </a:r>
          </a:p>
        </p:txBody>
      </p:sp>
      <p:sp>
        <p:nvSpPr>
          <p:cNvPr id="7180" name="Line 12"/>
          <p:cNvSpPr>
            <a:spLocks noChangeShapeType="1"/>
          </p:cNvSpPr>
          <p:nvPr/>
        </p:nvSpPr>
        <p:spPr bwMode="auto">
          <a:xfrm>
            <a:off x="6797675" y="3084513"/>
            <a:ext cx="838200" cy="0"/>
          </a:xfrm>
          <a:prstGeom prst="line">
            <a:avLst/>
          </a:prstGeom>
          <a:noFill/>
          <a:ln w="28575">
            <a:solidFill>
              <a:schemeClr val="tx1"/>
            </a:solidFill>
            <a:round/>
            <a:headEnd/>
            <a:tailEnd type="triangle" w="med" len="med"/>
          </a:ln>
        </p:spPr>
        <p:txBody>
          <a:bodyPr wrap="none" anchor="ctr"/>
          <a:lstStyle/>
          <a:p>
            <a:endParaRPr lang="en-US"/>
          </a:p>
        </p:txBody>
      </p:sp>
      <p:sp>
        <p:nvSpPr>
          <p:cNvPr id="7181" name="Text Box 13"/>
          <p:cNvSpPr txBox="1">
            <a:spLocks noChangeArrowheads="1"/>
          </p:cNvSpPr>
          <p:nvPr/>
        </p:nvSpPr>
        <p:spPr bwMode="auto">
          <a:xfrm>
            <a:off x="365125" y="5297488"/>
            <a:ext cx="8245475" cy="1006475"/>
          </a:xfrm>
          <a:prstGeom prst="rect">
            <a:avLst/>
          </a:prstGeom>
          <a:noFill/>
          <a:ln w="9525">
            <a:noFill/>
            <a:miter lim="800000"/>
            <a:headEnd/>
            <a:tailEnd/>
          </a:ln>
        </p:spPr>
        <p:txBody>
          <a:bodyPr>
            <a:spAutoFit/>
          </a:bodyPr>
          <a:lstStyle/>
          <a:p>
            <a:pPr eaLnBrk="0" hangingPunct="0"/>
            <a:r>
              <a:rPr lang="en-US" sz="2000">
                <a:latin typeface="Arial" charset="0"/>
              </a:rPr>
              <a:t>The weight of the robot is </a:t>
            </a:r>
            <a:r>
              <a:rPr lang="en-US" sz="2000" b="1" u="sng">
                <a:latin typeface="Arial" charset="0"/>
              </a:rPr>
              <a:t>not</a:t>
            </a:r>
            <a:r>
              <a:rPr lang="en-US" sz="2000">
                <a:latin typeface="Arial" charset="0"/>
              </a:rPr>
              <a:t> equally distributed among all the contacts with the floor.  </a:t>
            </a:r>
            <a:r>
              <a:rPr lang="en-US" sz="2000" u="sng">
                <a:latin typeface="Arial" charset="0"/>
              </a:rPr>
              <a:t>Weight distribution</a:t>
            </a:r>
            <a:r>
              <a:rPr lang="en-US" sz="2000">
                <a:latin typeface="Arial" charset="0"/>
              </a:rPr>
              <a:t> is dependent on where the parts are in the robot.  This affects the normal force at each wheel.</a:t>
            </a:r>
          </a:p>
        </p:txBody>
      </p:sp>
      <p:sp>
        <p:nvSpPr>
          <p:cNvPr id="7182" name="Text Box 14"/>
          <p:cNvSpPr txBox="1">
            <a:spLocks noChangeArrowheads="1"/>
          </p:cNvSpPr>
          <p:nvPr/>
        </p:nvSpPr>
        <p:spPr bwMode="auto">
          <a:xfrm>
            <a:off x="2270125" y="4143375"/>
            <a:ext cx="804863" cy="825500"/>
          </a:xfrm>
          <a:prstGeom prst="rect">
            <a:avLst/>
          </a:prstGeom>
          <a:noFill/>
          <a:ln w="9525">
            <a:noFill/>
            <a:miter lim="800000"/>
            <a:headEnd/>
            <a:tailEnd/>
          </a:ln>
        </p:spPr>
        <p:txBody>
          <a:bodyPr wrap="none">
            <a:spAutoFit/>
          </a:bodyPr>
          <a:lstStyle/>
          <a:p>
            <a:pPr algn="ctr" eaLnBrk="0" hangingPunct="0"/>
            <a:r>
              <a:rPr lang="en-US" sz="1600">
                <a:latin typeface="Arial" charset="0"/>
              </a:rPr>
              <a:t>more</a:t>
            </a:r>
          </a:p>
          <a:p>
            <a:pPr algn="ctr" eaLnBrk="0" hangingPunct="0"/>
            <a:r>
              <a:rPr lang="en-US" sz="1600">
                <a:latin typeface="Arial" charset="0"/>
              </a:rPr>
              <a:t>normal</a:t>
            </a:r>
          </a:p>
          <a:p>
            <a:pPr algn="ctr" eaLnBrk="0" hangingPunct="0"/>
            <a:r>
              <a:rPr lang="en-US" sz="1600">
                <a:latin typeface="Arial" charset="0"/>
              </a:rPr>
              <a:t>force</a:t>
            </a:r>
          </a:p>
        </p:txBody>
      </p:sp>
      <p:sp>
        <p:nvSpPr>
          <p:cNvPr id="7183" name="Text Box 15"/>
          <p:cNvSpPr txBox="1">
            <a:spLocks noChangeArrowheads="1"/>
          </p:cNvSpPr>
          <p:nvPr/>
        </p:nvSpPr>
        <p:spPr bwMode="auto">
          <a:xfrm>
            <a:off x="4929188" y="4143375"/>
            <a:ext cx="804862" cy="825500"/>
          </a:xfrm>
          <a:prstGeom prst="rect">
            <a:avLst/>
          </a:prstGeom>
          <a:noFill/>
          <a:ln w="9525">
            <a:noFill/>
            <a:miter lim="800000"/>
            <a:headEnd/>
            <a:tailEnd/>
          </a:ln>
        </p:spPr>
        <p:txBody>
          <a:bodyPr wrap="none">
            <a:spAutoFit/>
          </a:bodyPr>
          <a:lstStyle/>
          <a:p>
            <a:pPr algn="ctr" eaLnBrk="0" hangingPunct="0"/>
            <a:r>
              <a:rPr lang="en-US" sz="1600">
                <a:latin typeface="Arial" charset="0"/>
              </a:rPr>
              <a:t>less</a:t>
            </a:r>
          </a:p>
          <a:p>
            <a:pPr algn="ctr" eaLnBrk="0" hangingPunct="0"/>
            <a:r>
              <a:rPr lang="en-US" sz="1600">
                <a:latin typeface="Arial" charset="0"/>
              </a:rPr>
              <a:t>normal</a:t>
            </a:r>
          </a:p>
          <a:p>
            <a:pPr algn="ctr" eaLnBrk="0" hangingPunct="0"/>
            <a:r>
              <a:rPr lang="en-US" sz="1600">
                <a:latin typeface="Arial" charset="0"/>
              </a:rPr>
              <a:t>force</a:t>
            </a:r>
          </a:p>
        </p:txBody>
      </p:sp>
      <p:sp>
        <p:nvSpPr>
          <p:cNvPr id="7184" name="Rectangle 16"/>
          <p:cNvSpPr>
            <a:spLocks noChangeArrowheads="1"/>
          </p:cNvSpPr>
          <p:nvPr/>
        </p:nvSpPr>
        <p:spPr bwMode="auto">
          <a:xfrm>
            <a:off x="2286000" y="2286000"/>
            <a:ext cx="457200" cy="228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85" name="Oval 17"/>
          <p:cNvSpPr>
            <a:spLocks noChangeArrowheads="1"/>
          </p:cNvSpPr>
          <p:nvPr/>
        </p:nvSpPr>
        <p:spPr bwMode="auto">
          <a:xfrm>
            <a:off x="2667000" y="2286000"/>
            <a:ext cx="304800" cy="304800"/>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nvGrpSpPr>
          <p:cNvPr id="2" name="Group 20"/>
          <p:cNvGrpSpPr>
            <a:grpSpLocks/>
          </p:cNvGrpSpPr>
          <p:nvPr/>
        </p:nvGrpSpPr>
        <p:grpSpPr bwMode="auto">
          <a:xfrm flipH="1">
            <a:off x="3048000" y="2209800"/>
            <a:ext cx="685800" cy="304800"/>
            <a:chOff x="576" y="1488"/>
            <a:chExt cx="432" cy="192"/>
          </a:xfrm>
        </p:grpSpPr>
        <p:sp>
          <p:nvSpPr>
            <p:cNvPr id="7192" name="Rectangle 18"/>
            <p:cNvSpPr>
              <a:spLocks noChangeArrowheads="1"/>
            </p:cNvSpPr>
            <p:nvPr/>
          </p:nvSpPr>
          <p:spPr bwMode="auto">
            <a:xfrm>
              <a:off x="576" y="1488"/>
              <a:ext cx="288" cy="144"/>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93" name="Oval 19"/>
            <p:cNvSpPr>
              <a:spLocks noChangeArrowheads="1"/>
            </p:cNvSpPr>
            <p:nvPr/>
          </p:nvSpPr>
          <p:spPr bwMode="auto">
            <a:xfrm>
              <a:off x="816" y="1488"/>
              <a:ext cx="192" cy="192"/>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sp>
        <p:nvSpPr>
          <p:cNvPr id="7187" name="Freeform 23"/>
          <p:cNvSpPr>
            <a:spLocks/>
          </p:cNvSpPr>
          <p:nvPr/>
        </p:nvSpPr>
        <p:spPr bwMode="auto">
          <a:xfrm>
            <a:off x="1905000" y="1511300"/>
            <a:ext cx="1143000" cy="546100"/>
          </a:xfrm>
          <a:custGeom>
            <a:avLst/>
            <a:gdLst>
              <a:gd name="T0" fmla="*/ 0 w 720"/>
              <a:gd name="T1" fmla="*/ 2147483647 h 344"/>
              <a:gd name="T2" fmla="*/ 2147483647 w 720"/>
              <a:gd name="T3" fmla="*/ 2147483647 h 344"/>
              <a:gd name="T4" fmla="*/ 2147483647 w 720"/>
              <a:gd name="T5" fmla="*/ 2147483647 h 344"/>
              <a:gd name="T6" fmla="*/ 0 60000 65536"/>
              <a:gd name="T7" fmla="*/ 0 60000 65536"/>
              <a:gd name="T8" fmla="*/ 0 60000 65536"/>
              <a:gd name="T9" fmla="*/ 0 w 720"/>
              <a:gd name="T10" fmla="*/ 0 h 344"/>
              <a:gd name="T11" fmla="*/ 720 w 720"/>
              <a:gd name="T12" fmla="*/ 344 h 344"/>
            </a:gdLst>
            <a:ahLst/>
            <a:cxnLst>
              <a:cxn ang="T6">
                <a:pos x="T0" y="T1"/>
              </a:cxn>
              <a:cxn ang="T7">
                <a:pos x="T2" y="T3"/>
              </a:cxn>
              <a:cxn ang="T8">
                <a:pos x="T4" y="T5"/>
              </a:cxn>
            </a:cxnLst>
            <a:rect l="T9" t="T10" r="T11" b="T12"/>
            <a:pathLst>
              <a:path w="720" h="344">
                <a:moveTo>
                  <a:pt x="0" y="8"/>
                </a:moveTo>
                <a:cubicBezTo>
                  <a:pt x="156" y="4"/>
                  <a:pt x="312" y="0"/>
                  <a:pt x="432" y="56"/>
                </a:cubicBezTo>
                <a:cubicBezTo>
                  <a:pt x="552" y="112"/>
                  <a:pt x="636" y="228"/>
                  <a:pt x="720" y="344"/>
                </a:cubicBezTo>
              </a:path>
            </a:pathLst>
          </a:custGeom>
          <a:noFill/>
          <a:ln w="57150">
            <a:solidFill>
              <a:schemeClr val="tx1"/>
            </a:solidFill>
            <a:round/>
            <a:headEnd/>
            <a:tailEnd type="triangle" w="med" len="med"/>
          </a:ln>
        </p:spPr>
        <p:txBody>
          <a:bodyPr wrap="none" anchor="ctr"/>
          <a:lstStyle/>
          <a:p>
            <a:pPr eaLnBrk="0" hangingPunct="0"/>
            <a:endParaRPr lang="en-US"/>
          </a:p>
        </p:txBody>
      </p:sp>
      <p:sp>
        <p:nvSpPr>
          <p:cNvPr id="7188" name="Text Box 24"/>
          <p:cNvSpPr txBox="1">
            <a:spLocks noChangeArrowheads="1"/>
          </p:cNvSpPr>
          <p:nvPr/>
        </p:nvSpPr>
        <p:spPr bwMode="auto">
          <a:xfrm>
            <a:off x="6924675" y="1371600"/>
            <a:ext cx="1866900" cy="825500"/>
          </a:xfrm>
          <a:prstGeom prst="rect">
            <a:avLst/>
          </a:prstGeom>
          <a:noFill/>
          <a:ln w="9525">
            <a:noFill/>
            <a:miter lim="800000"/>
            <a:headEnd/>
            <a:tailEnd/>
          </a:ln>
        </p:spPr>
        <p:txBody>
          <a:bodyPr wrap="none">
            <a:spAutoFit/>
          </a:bodyPr>
          <a:lstStyle/>
          <a:p>
            <a:pPr eaLnBrk="0" hangingPunct="0"/>
            <a:r>
              <a:rPr lang="en-US" sz="1600" i="1">
                <a:latin typeface="Arial" charset="0"/>
              </a:rPr>
              <a:t>less weight in front</a:t>
            </a:r>
          </a:p>
          <a:p>
            <a:pPr eaLnBrk="0" hangingPunct="0"/>
            <a:r>
              <a:rPr lang="en-US" sz="1600" i="1">
                <a:latin typeface="Arial" charset="0"/>
              </a:rPr>
              <a:t>due to fewer parts</a:t>
            </a:r>
          </a:p>
          <a:p>
            <a:pPr eaLnBrk="0" hangingPunct="0"/>
            <a:r>
              <a:rPr lang="en-US" sz="1600" i="1">
                <a:latin typeface="Arial" charset="0"/>
              </a:rPr>
              <a:t>in this area</a:t>
            </a:r>
          </a:p>
        </p:txBody>
      </p:sp>
      <p:sp>
        <p:nvSpPr>
          <p:cNvPr id="7189" name="Freeform 25"/>
          <p:cNvSpPr>
            <a:spLocks/>
          </p:cNvSpPr>
          <p:nvPr/>
        </p:nvSpPr>
        <p:spPr bwMode="auto">
          <a:xfrm>
            <a:off x="5867400" y="1905000"/>
            <a:ext cx="1066800" cy="457200"/>
          </a:xfrm>
          <a:custGeom>
            <a:avLst/>
            <a:gdLst>
              <a:gd name="T0" fmla="*/ 2147483647 w 672"/>
              <a:gd name="T1" fmla="*/ 0 h 288"/>
              <a:gd name="T2" fmla="*/ 2147483647 w 672"/>
              <a:gd name="T3" fmla="*/ 2147483647 h 288"/>
              <a:gd name="T4" fmla="*/ 0 w 672"/>
              <a:gd name="T5" fmla="*/ 2147483647 h 288"/>
              <a:gd name="T6" fmla="*/ 0 60000 65536"/>
              <a:gd name="T7" fmla="*/ 0 60000 65536"/>
              <a:gd name="T8" fmla="*/ 0 60000 65536"/>
              <a:gd name="T9" fmla="*/ 0 w 672"/>
              <a:gd name="T10" fmla="*/ 0 h 288"/>
              <a:gd name="T11" fmla="*/ 672 w 672"/>
              <a:gd name="T12" fmla="*/ 288 h 288"/>
            </a:gdLst>
            <a:ahLst/>
            <a:cxnLst>
              <a:cxn ang="T6">
                <a:pos x="T0" y="T1"/>
              </a:cxn>
              <a:cxn ang="T7">
                <a:pos x="T2" y="T3"/>
              </a:cxn>
              <a:cxn ang="T8">
                <a:pos x="T4" y="T5"/>
              </a:cxn>
            </a:cxnLst>
            <a:rect l="T9" t="T10" r="T11" b="T12"/>
            <a:pathLst>
              <a:path w="672" h="288">
                <a:moveTo>
                  <a:pt x="672" y="0"/>
                </a:moveTo>
                <a:cubicBezTo>
                  <a:pt x="512" y="0"/>
                  <a:pt x="352" y="0"/>
                  <a:pt x="240" y="48"/>
                </a:cubicBezTo>
                <a:cubicBezTo>
                  <a:pt x="128" y="96"/>
                  <a:pt x="64" y="192"/>
                  <a:pt x="0" y="288"/>
                </a:cubicBezTo>
              </a:path>
            </a:pathLst>
          </a:custGeom>
          <a:noFill/>
          <a:ln w="57150">
            <a:solidFill>
              <a:schemeClr val="tx1"/>
            </a:solidFill>
            <a:round/>
            <a:headEnd/>
            <a:tailEnd type="triangle" w="med" len="med"/>
          </a:ln>
        </p:spPr>
        <p:txBody>
          <a:bodyPr wrap="none" anchor="ctr"/>
          <a:lstStyle/>
          <a:p>
            <a:pPr eaLnBrk="0" hangingPunct="0"/>
            <a:endParaRPr lang="en-US"/>
          </a:p>
        </p:txBody>
      </p:sp>
      <p:sp>
        <p:nvSpPr>
          <p:cNvPr id="23578" name="Text Box 26"/>
          <p:cNvSpPr txBox="1">
            <a:spLocks noChangeArrowheads="1"/>
          </p:cNvSpPr>
          <p:nvPr/>
        </p:nvSpPr>
        <p:spPr bwMode="auto">
          <a:xfrm rot="817035">
            <a:off x="4191000" y="1997075"/>
            <a:ext cx="1025525" cy="517525"/>
          </a:xfrm>
          <a:prstGeom prst="rect">
            <a:avLst/>
          </a:prstGeom>
          <a:noFill/>
          <a:ln w="9525">
            <a:noFill/>
            <a:miter lim="800000"/>
            <a:headEnd/>
            <a:tailEnd/>
          </a:ln>
          <a:effectLst/>
        </p:spPr>
        <p:txBody>
          <a:bodyPr wrap="none">
            <a:spAutoFit/>
          </a:bodyPr>
          <a:lstStyle/>
          <a:p>
            <a:pPr algn="ctr" eaLnBrk="0" hangingPunct="0">
              <a:defRPr/>
            </a:pPr>
            <a:r>
              <a:rPr lang="en-US" sz="1400">
                <a:effectLst>
                  <a:outerShdw blurRad="38100" dist="38100" dir="2700000" algn="tl">
                    <a:srgbClr val="000000"/>
                  </a:outerShdw>
                </a:effectLst>
                <a:latin typeface="Arial" charset="0"/>
                <a:cs typeface="+mn-cs"/>
              </a:rPr>
              <a:t>EXAMPLE</a:t>
            </a:r>
          </a:p>
          <a:p>
            <a:pPr algn="ctr" eaLnBrk="0" hangingPunct="0">
              <a:defRPr/>
            </a:pPr>
            <a:r>
              <a:rPr lang="en-US" sz="1400">
                <a:effectLst>
                  <a:outerShdw blurRad="38100" dist="38100" dir="2700000" algn="tl">
                    <a:srgbClr val="000000"/>
                  </a:outerShdw>
                </a:effectLst>
                <a:latin typeface="Arial" charset="0"/>
                <a:cs typeface="+mn-cs"/>
              </a:rPr>
              <a:t>ONLY</a:t>
            </a:r>
          </a:p>
        </p:txBody>
      </p:sp>
      <p:sp>
        <p:nvSpPr>
          <p:cNvPr id="7191" name="Rectangle 24"/>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505200" y="4648200"/>
            <a:ext cx="685800" cy="609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8195" name="Rectangle 3"/>
          <p:cNvSpPr>
            <a:spLocks noChangeArrowheads="1"/>
          </p:cNvSpPr>
          <p:nvPr/>
        </p:nvSpPr>
        <p:spPr bwMode="auto">
          <a:xfrm>
            <a:off x="2209800" y="3581400"/>
            <a:ext cx="4419600" cy="1752600"/>
          </a:xfrm>
          <a:prstGeom prst="rect">
            <a:avLst/>
          </a:prstGeom>
          <a:noFill/>
          <a:ln w="38100">
            <a:solidFill>
              <a:schemeClr val="tx1"/>
            </a:solidFill>
            <a:miter lim="800000"/>
            <a:headEnd/>
            <a:tailEnd/>
          </a:ln>
        </p:spPr>
        <p:txBody>
          <a:bodyPr wrap="none" anchor="ctr"/>
          <a:lstStyle/>
          <a:p>
            <a:pPr eaLnBrk="0" hangingPunct="0"/>
            <a:endParaRPr lang="en-US"/>
          </a:p>
        </p:txBody>
      </p:sp>
      <p:sp>
        <p:nvSpPr>
          <p:cNvPr id="32772" name="Rectangle 4"/>
          <p:cNvSpPr>
            <a:spLocks noGrp="1" noRot="1" noChangeArrowheads="1"/>
          </p:cNvSpPr>
          <p:nvPr>
            <p:ph type="title"/>
          </p:nvPr>
        </p:nvSpPr>
        <p:spPr>
          <a:xfrm>
            <a:off x="304800" y="228600"/>
            <a:ext cx="8610600" cy="1143000"/>
          </a:xfrm>
        </p:spPr>
        <p:txBody>
          <a:bodyPr>
            <a:normAutofit fontScale="90000"/>
          </a:bodyPr>
          <a:lstStyle/>
          <a:p>
            <a:pPr>
              <a:defRPr/>
            </a:pPr>
            <a:r>
              <a:rPr lang="en-US" dirty="0"/>
              <a:t/>
            </a:r>
            <a:br>
              <a:rPr lang="en-US" dirty="0"/>
            </a:br>
            <a:r>
              <a:rPr lang="en-US" dirty="0"/>
              <a:t>Weight Distribution is Not Constant</a:t>
            </a:r>
          </a:p>
        </p:txBody>
      </p:sp>
      <p:sp>
        <p:nvSpPr>
          <p:cNvPr id="8197" name="Oval 5"/>
          <p:cNvSpPr>
            <a:spLocks noChangeArrowheads="1"/>
          </p:cNvSpPr>
          <p:nvPr/>
        </p:nvSpPr>
        <p:spPr bwMode="auto">
          <a:xfrm>
            <a:off x="2438400" y="4572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8198" name="Line 6"/>
          <p:cNvSpPr>
            <a:spLocks noChangeShapeType="1"/>
          </p:cNvSpPr>
          <p:nvPr/>
        </p:nvSpPr>
        <p:spPr bwMode="auto">
          <a:xfrm flipH="1">
            <a:off x="914400" y="5791200"/>
            <a:ext cx="6781800" cy="0"/>
          </a:xfrm>
          <a:prstGeom prst="line">
            <a:avLst/>
          </a:prstGeom>
          <a:noFill/>
          <a:ln w="57150">
            <a:solidFill>
              <a:schemeClr val="tx1"/>
            </a:solidFill>
            <a:round/>
            <a:headEnd/>
            <a:tailEnd/>
          </a:ln>
        </p:spPr>
        <p:txBody>
          <a:bodyPr wrap="none" anchor="ctr"/>
          <a:lstStyle/>
          <a:p>
            <a:endParaRPr lang="en-US"/>
          </a:p>
        </p:txBody>
      </p:sp>
      <p:sp>
        <p:nvSpPr>
          <p:cNvPr id="8199" name="Oval 7"/>
          <p:cNvSpPr>
            <a:spLocks noChangeArrowheads="1"/>
          </p:cNvSpPr>
          <p:nvPr/>
        </p:nvSpPr>
        <p:spPr bwMode="auto">
          <a:xfrm>
            <a:off x="5105400" y="4572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8200" name="Text Box 8"/>
          <p:cNvSpPr txBox="1">
            <a:spLocks noChangeArrowheads="1"/>
          </p:cNvSpPr>
          <p:nvPr/>
        </p:nvSpPr>
        <p:spPr bwMode="auto">
          <a:xfrm>
            <a:off x="492125" y="2298700"/>
            <a:ext cx="2184400" cy="825500"/>
          </a:xfrm>
          <a:prstGeom prst="rect">
            <a:avLst/>
          </a:prstGeom>
          <a:noFill/>
          <a:ln w="9525">
            <a:noFill/>
            <a:miter lim="800000"/>
            <a:headEnd/>
            <a:tailEnd/>
          </a:ln>
        </p:spPr>
        <p:txBody>
          <a:bodyPr wrap="none">
            <a:spAutoFit/>
          </a:bodyPr>
          <a:lstStyle/>
          <a:p>
            <a:pPr eaLnBrk="0" hangingPunct="0"/>
            <a:r>
              <a:rPr lang="en-US" sz="1600" i="1" dirty="0">
                <a:latin typeface="Arial" charset="0"/>
              </a:rPr>
              <a:t>arm position in</a:t>
            </a:r>
          </a:p>
          <a:p>
            <a:pPr eaLnBrk="0" hangingPunct="0"/>
            <a:r>
              <a:rPr lang="en-US" sz="1600" i="1" dirty="0">
                <a:latin typeface="Arial" charset="0"/>
              </a:rPr>
              <a:t>rear makes the weight</a:t>
            </a:r>
          </a:p>
          <a:p>
            <a:pPr eaLnBrk="0" hangingPunct="0"/>
            <a:r>
              <a:rPr lang="en-US" sz="1600" i="1" dirty="0">
                <a:latin typeface="Arial" charset="0"/>
              </a:rPr>
              <a:t>shift to the rear</a:t>
            </a:r>
          </a:p>
        </p:txBody>
      </p:sp>
      <p:sp>
        <p:nvSpPr>
          <p:cNvPr id="8201" name="Line 9"/>
          <p:cNvSpPr>
            <a:spLocks noChangeShapeType="1"/>
          </p:cNvSpPr>
          <p:nvPr/>
        </p:nvSpPr>
        <p:spPr bwMode="auto">
          <a:xfrm flipV="1">
            <a:off x="3048000" y="5867400"/>
            <a:ext cx="0" cy="457200"/>
          </a:xfrm>
          <a:prstGeom prst="line">
            <a:avLst/>
          </a:prstGeom>
          <a:noFill/>
          <a:ln w="38100">
            <a:solidFill>
              <a:schemeClr val="tx1"/>
            </a:solidFill>
            <a:round/>
            <a:headEnd/>
            <a:tailEnd type="triangle" w="med" len="med"/>
          </a:ln>
        </p:spPr>
        <p:txBody>
          <a:bodyPr wrap="none" anchor="ctr"/>
          <a:lstStyle/>
          <a:p>
            <a:endParaRPr lang="en-US"/>
          </a:p>
        </p:txBody>
      </p:sp>
      <p:sp>
        <p:nvSpPr>
          <p:cNvPr id="8202" name="Line 10"/>
          <p:cNvSpPr>
            <a:spLocks noChangeShapeType="1"/>
          </p:cNvSpPr>
          <p:nvPr/>
        </p:nvSpPr>
        <p:spPr bwMode="auto">
          <a:xfrm flipV="1">
            <a:off x="5715000" y="5867400"/>
            <a:ext cx="0" cy="457200"/>
          </a:xfrm>
          <a:prstGeom prst="line">
            <a:avLst/>
          </a:prstGeom>
          <a:noFill/>
          <a:ln w="38100">
            <a:solidFill>
              <a:schemeClr val="tx1"/>
            </a:solidFill>
            <a:round/>
            <a:headEnd/>
            <a:tailEnd type="triangle" w="med" len="med"/>
          </a:ln>
        </p:spPr>
        <p:txBody>
          <a:bodyPr wrap="none" anchor="ctr"/>
          <a:lstStyle/>
          <a:p>
            <a:endParaRPr lang="en-US"/>
          </a:p>
        </p:txBody>
      </p:sp>
      <p:sp>
        <p:nvSpPr>
          <p:cNvPr id="8203" name="Text Box 11"/>
          <p:cNvSpPr txBox="1">
            <a:spLocks noChangeArrowheads="1"/>
          </p:cNvSpPr>
          <p:nvPr/>
        </p:nvSpPr>
        <p:spPr bwMode="auto">
          <a:xfrm>
            <a:off x="6781800" y="4572000"/>
            <a:ext cx="793750" cy="457200"/>
          </a:xfrm>
          <a:prstGeom prst="rect">
            <a:avLst/>
          </a:prstGeom>
          <a:noFill/>
          <a:ln w="9525">
            <a:noFill/>
            <a:miter lim="800000"/>
            <a:headEnd/>
            <a:tailEnd/>
          </a:ln>
        </p:spPr>
        <p:txBody>
          <a:bodyPr wrap="none">
            <a:spAutoFit/>
          </a:bodyPr>
          <a:lstStyle/>
          <a:p>
            <a:pPr eaLnBrk="0" hangingPunct="0"/>
            <a:r>
              <a:rPr lang="en-US" sz="2400">
                <a:latin typeface="Arial" charset="0"/>
              </a:rPr>
              <a:t>front</a:t>
            </a:r>
          </a:p>
        </p:txBody>
      </p:sp>
      <p:sp>
        <p:nvSpPr>
          <p:cNvPr id="8204" name="Line 12"/>
          <p:cNvSpPr>
            <a:spLocks noChangeShapeType="1"/>
          </p:cNvSpPr>
          <p:nvPr/>
        </p:nvSpPr>
        <p:spPr bwMode="auto">
          <a:xfrm>
            <a:off x="6797675" y="4989513"/>
            <a:ext cx="838200" cy="0"/>
          </a:xfrm>
          <a:prstGeom prst="line">
            <a:avLst/>
          </a:prstGeom>
          <a:noFill/>
          <a:ln w="28575">
            <a:solidFill>
              <a:schemeClr val="tx1"/>
            </a:solidFill>
            <a:round/>
            <a:headEnd/>
            <a:tailEnd type="triangle" w="med" len="med"/>
          </a:ln>
        </p:spPr>
        <p:txBody>
          <a:bodyPr wrap="none" anchor="ctr"/>
          <a:lstStyle/>
          <a:p>
            <a:endParaRPr lang="en-US"/>
          </a:p>
        </p:txBody>
      </p:sp>
      <p:sp>
        <p:nvSpPr>
          <p:cNvPr id="8205" name="Rectangle 16"/>
          <p:cNvSpPr>
            <a:spLocks noChangeArrowheads="1"/>
          </p:cNvSpPr>
          <p:nvPr/>
        </p:nvSpPr>
        <p:spPr bwMode="auto">
          <a:xfrm>
            <a:off x="2286000" y="4191000"/>
            <a:ext cx="457200" cy="228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8206" name="Oval 17"/>
          <p:cNvSpPr>
            <a:spLocks noChangeArrowheads="1"/>
          </p:cNvSpPr>
          <p:nvPr/>
        </p:nvSpPr>
        <p:spPr bwMode="auto">
          <a:xfrm>
            <a:off x="2667000" y="4191000"/>
            <a:ext cx="304800" cy="304800"/>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nvGrpSpPr>
          <p:cNvPr id="2" name="Group 18"/>
          <p:cNvGrpSpPr>
            <a:grpSpLocks/>
          </p:cNvGrpSpPr>
          <p:nvPr/>
        </p:nvGrpSpPr>
        <p:grpSpPr bwMode="auto">
          <a:xfrm flipH="1">
            <a:off x="3048000" y="4114800"/>
            <a:ext cx="685800" cy="304800"/>
            <a:chOff x="576" y="1488"/>
            <a:chExt cx="432" cy="192"/>
          </a:xfrm>
        </p:grpSpPr>
        <p:sp>
          <p:nvSpPr>
            <p:cNvPr id="8216" name="Rectangle 19"/>
            <p:cNvSpPr>
              <a:spLocks noChangeArrowheads="1"/>
            </p:cNvSpPr>
            <p:nvPr/>
          </p:nvSpPr>
          <p:spPr bwMode="auto">
            <a:xfrm>
              <a:off x="576" y="1488"/>
              <a:ext cx="288" cy="144"/>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8217" name="Oval 20"/>
            <p:cNvSpPr>
              <a:spLocks noChangeArrowheads="1"/>
            </p:cNvSpPr>
            <p:nvPr/>
          </p:nvSpPr>
          <p:spPr bwMode="auto">
            <a:xfrm>
              <a:off x="816" y="1488"/>
              <a:ext cx="192" cy="192"/>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sp>
        <p:nvSpPr>
          <p:cNvPr id="8208" name="Text Box 22"/>
          <p:cNvSpPr txBox="1">
            <a:spLocks noChangeArrowheads="1"/>
          </p:cNvSpPr>
          <p:nvPr/>
        </p:nvSpPr>
        <p:spPr bwMode="auto">
          <a:xfrm>
            <a:off x="7086600" y="2819400"/>
            <a:ext cx="1970088" cy="825500"/>
          </a:xfrm>
          <a:prstGeom prst="rect">
            <a:avLst/>
          </a:prstGeom>
          <a:noFill/>
          <a:ln w="9525">
            <a:noFill/>
            <a:miter lim="800000"/>
            <a:headEnd/>
            <a:tailEnd/>
          </a:ln>
        </p:spPr>
        <p:txBody>
          <a:bodyPr wrap="none">
            <a:spAutoFit/>
          </a:bodyPr>
          <a:lstStyle/>
          <a:p>
            <a:pPr eaLnBrk="0" hangingPunct="0"/>
            <a:r>
              <a:rPr lang="en-US" sz="1600" i="1">
                <a:latin typeface="Arial" charset="0"/>
              </a:rPr>
              <a:t>arm position in front</a:t>
            </a:r>
          </a:p>
          <a:p>
            <a:pPr eaLnBrk="0" hangingPunct="0"/>
            <a:r>
              <a:rPr lang="en-US" sz="1600" i="1">
                <a:latin typeface="Arial" charset="0"/>
              </a:rPr>
              <a:t>makes the weight</a:t>
            </a:r>
          </a:p>
          <a:p>
            <a:pPr eaLnBrk="0" hangingPunct="0"/>
            <a:r>
              <a:rPr lang="en-US" sz="1600" i="1">
                <a:latin typeface="Arial" charset="0"/>
              </a:rPr>
              <a:t>shift to the front</a:t>
            </a:r>
          </a:p>
        </p:txBody>
      </p:sp>
      <p:sp>
        <p:nvSpPr>
          <p:cNvPr id="32792" name="Text Box 24"/>
          <p:cNvSpPr txBox="1">
            <a:spLocks noChangeArrowheads="1"/>
          </p:cNvSpPr>
          <p:nvPr/>
        </p:nvSpPr>
        <p:spPr bwMode="auto">
          <a:xfrm rot="817035">
            <a:off x="4191000" y="3902075"/>
            <a:ext cx="1025525" cy="517525"/>
          </a:xfrm>
          <a:prstGeom prst="rect">
            <a:avLst/>
          </a:prstGeom>
          <a:noFill/>
          <a:ln w="9525">
            <a:noFill/>
            <a:miter lim="800000"/>
            <a:headEnd/>
            <a:tailEnd/>
          </a:ln>
          <a:effectLst/>
        </p:spPr>
        <p:txBody>
          <a:bodyPr wrap="none">
            <a:spAutoFit/>
          </a:bodyPr>
          <a:lstStyle/>
          <a:p>
            <a:pPr algn="ctr" eaLnBrk="0" hangingPunct="0">
              <a:defRPr/>
            </a:pPr>
            <a:r>
              <a:rPr lang="en-US" sz="1400">
                <a:effectLst>
                  <a:outerShdw blurRad="38100" dist="38100" dir="2700000" algn="tl">
                    <a:srgbClr val="000000"/>
                  </a:outerShdw>
                </a:effectLst>
                <a:latin typeface="Arial" charset="0"/>
                <a:cs typeface="+mn-cs"/>
              </a:rPr>
              <a:t>EXAMPLE</a:t>
            </a:r>
          </a:p>
          <a:p>
            <a:pPr algn="ctr" eaLnBrk="0" hangingPunct="0">
              <a:defRPr/>
            </a:pPr>
            <a:r>
              <a:rPr lang="en-US" sz="1400">
                <a:effectLst>
                  <a:outerShdw blurRad="38100" dist="38100" dir="2700000" algn="tl">
                    <a:srgbClr val="000000"/>
                  </a:outerShdw>
                </a:effectLst>
                <a:latin typeface="Arial" charset="0"/>
                <a:cs typeface="+mn-cs"/>
              </a:rPr>
              <a:t>ONLY</a:t>
            </a:r>
          </a:p>
        </p:txBody>
      </p:sp>
      <p:sp>
        <p:nvSpPr>
          <p:cNvPr id="8210" name="Rectangle 25"/>
          <p:cNvSpPr>
            <a:spLocks noChangeArrowheads="1"/>
          </p:cNvSpPr>
          <p:nvPr/>
        </p:nvSpPr>
        <p:spPr bwMode="auto">
          <a:xfrm rot="-1279288">
            <a:off x="5029200" y="2362200"/>
            <a:ext cx="3962400" cy="533400"/>
          </a:xfrm>
          <a:prstGeom prst="rect">
            <a:avLst/>
          </a:prstGeom>
          <a:noFill/>
          <a:ln w="28575">
            <a:solidFill>
              <a:schemeClr val="tx1"/>
            </a:solidFill>
            <a:miter lim="800000"/>
            <a:headEnd/>
            <a:tailEnd/>
          </a:ln>
        </p:spPr>
        <p:txBody>
          <a:bodyPr wrap="none" anchor="ctr"/>
          <a:lstStyle/>
          <a:p>
            <a:pPr eaLnBrk="0" hangingPunct="0"/>
            <a:endParaRPr lang="en-US"/>
          </a:p>
        </p:txBody>
      </p:sp>
      <p:sp>
        <p:nvSpPr>
          <p:cNvPr id="8211" name="Oval 26"/>
          <p:cNvSpPr>
            <a:spLocks noChangeArrowheads="1"/>
          </p:cNvSpPr>
          <p:nvPr/>
        </p:nvSpPr>
        <p:spPr bwMode="auto">
          <a:xfrm>
            <a:off x="5029200" y="3276600"/>
            <a:ext cx="228600" cy="228600"/>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sp>
        <p:nvSpPr>
          <p:cNvPr id="8212" name="Rectangle 27"/>
          <p:cNvSpPr>
            <a:spLocks noChangeArrowheads="1"/>
          </p:cNvSpPr>
          <p:nvPr/>
        </p:nvSpPr>
        <p:spPr bwMode="auto">
          <a:xfrm rot="-9318034">
            <a:off x="1295400" y="2286000"/>
            <a:ext cx="3962400" cy="533400"/>
          </a:xfrm>
          <a:prstGeom prst="rect">
            <a:avLst/>
          </a:prstGeom>
          <a:noFill/>
          <a:ln w="28575">
            <a:solidFill>
              <a:schemeClr val="tx1"/>
            </a:solidFill>
            <a:prstDash val="dash"/>
            <a:miter lim="800000"/>
            <a:headEnd/>
            <a:tailEnd/>
          </a:ln>
        </p:spPr>
        <p:txBody>
          <a:bodyPr wrap="none" anchor="ctr"/>
          <a:lstStyle/>
          <a:p>
            <a:pPr eaLnBrk="0" hangingPunct="0"/>
            <a:endParaRPr lang="en-US"/>
          </a:p>
        </p:txBody>
      </p:sp>
      <p:sp>
        <p:nvSpPr>
          <p:cNvPr id="8213" name="Text Box 28"/>
          <p:cNvSpPr txBox="1">
            <a:spLocks noChangeArrowheads="1"/>
          </p:cNvSpPr>
          <p:nvPr/>
        </p:nvSpPr>
        <p:spPr bwMode="auto">
          <a:xfrm>
            <a:off x="2270125" y="5880100"/>
            <a:ext cx="804863" cy="8255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a:p>
            <a:pPr algn="ctr" eaLnBrk="0" hangingPunct="0"/>
            <a:r>
              <a:rPr lang="en-US" sz="1600">
                <a:latin typeface="Arial" charset="0"/>
              </a:rPr>
              <a:t>(rear)</a:t>
            </a:r>
          </a:p>
        </p:txBody>
      </p:sp>
      <p:sp>
        <p:nvSpPr>
          <p:cNvPr id="8214" name="Text Box 29"/>
          <p:cNvSpPr txBox="1">
            <a:spLocks noChangeArrowheads="1"/>
          </p:cNvSpPr>
          <p:nvPr/>
        </p:nvSpPr>
        <p:spPr bwMode="auto">
          <a:xfrm>
            <a:off x="5791200" y="5943600"/>
            <a:ext cx="1249363" cy="5842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 (front)</a:t>
            </a:r>
          </a:p>
        </p:txBody>
      </p:sp>
      <p:sp>
        <p:nvSpPr>
          <p:cNvPr id="8215" name="Rectangle 24"/>
          <p:cNvSpPr>
            <a:spLocks noChangeArrowheads="1"/>
          </p:cNvSpPr>
          <p:nvPr/>
        </p:nvSpPr>
        <p:spPr bwMode="auto">
          <a:xfrm>
            <a:off x="5062538" y="6550025"/>
            <a:ext cx="4081462"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and Power Transmission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Fast?</a:t>
            </a:r>
            <a:endParaRPr lang="en-US" dirty="0"/>
          </a:p>
        </p:txBody>
      </p:sp>
      <p:sp>
        <p:nvSpPr>
          <p:cNvPr id="3" name="Content Placeholder 2"/>
          <p:cNvSpPr>
            <a:spLocks noGrp="1"/>
          </p:cNvSpPr>
          <p:nvPr>
            <p:ph sz="half" idx="1"/>
          </p:nvPr>
        </p:nvSpPr>
        <p:spPr>
          <a:xfrm>
            <a:off x="457200" y="1676400"/>
            <a:ext cx="8077200" cy="3657600"/>
          </a:xfrm>
        </p:spPr>
        <p:txBody>
          <a:bodyPr>
            <a:normAutofit fontScale="92500" lnSpcReduction="20000"/>
          </a:bodyPr>
          <a:lstStyle/>
          <a:p>
            <a:pPr>
              <a:defRPr/>
            </a:pPr>
            <a:r>
              <a:rPr lang="en-US" dirty="0" smtClean="0"/>
              <a:t>Under 4 ft/s – Slow.  Great pushing power </a:t>
            </a:r>
            <a:r>
              <a:rPr lang="en-US" u="sng" dirty="0" smtClean="0"/>
              <a:t>if enough traction.</a:t>
            </a:r>
          </a:p>
          <a:p>
            <a:pPr lvl="1">
              <a:defRPr/>
            </a:pPr>
            <a:r>
              <a:rPr lang="en-US" dirty="0" smtClean="0"/>
              <a:t>No need to go slower than the point that the wheels loose traction</a:t>
            </a:r>
          </a:p>
          <a:p>
            <a:pPr>
              <a:defRPr/>
            </a:pPr>
            <a:r>
              <a:rPr lang="en-US" dirty="0" smtClean="0"/>
              <a:t>5-7 ft/s – Medium speed and power.  Typical of a single speed FRC robot</a:t>
            </a:r>
          </a:p>
          <a:p>
            <a:pPr>
              <a:defRPr/>
            </a:pPr>
            <a:r>
              <a:rPr lang="en-US" dirty="0" smtClean="0"/>
              <a:t>8-12 ft/s – Fast.  Low pushing force</a:t>
            </a:r>
          </a:p>
          <a:p>
            <a:pPr>
              <a:defRPr/>
            </a:pPr>
            <a:r>
              <a:rPr lang="en-US" dirty="0" smtClean="0"/>
              <a:t>Over </a:t>
            </a:r>
            <a:r>
              <a:rPr lang="en-US" dirty="0" err="1" smtClean="0"/>
              <a:t>13ft</a:t>
            </a:r>
            <a:r>
              <a:rPr lang="en-US" dirty="0" smtClean="0"/>
              <a:t>/sec – Crazy.  Hard to control, blazingly fast, no pushing power.</a:t>
            </a:r>
          </a:p>
          <a:p>
            <a:pPr>
              <a:defRPr/>
            </a:pPr>
            <a:r>
              <a:rPr lang="en-US" dirty="0" smtClean="0"/>
              <a:t>Remember, many motors draw </a:t>
            </a:r>
            <a:r>
              <a:rPr lang="en-US" dirty="0" err="1" smtClean="0"/>
              <a:t>60A</a:t>
            </a:r>
            <a:r>
              <a:rPr lang="en-US" dirty="0" smtClean="0"/>
              <a:t>+ at stall but our breakers trip at </a:t>
            </a:r>
            <a:r>
              <a:rPr lang="en-US" dirty="0" err="1" smtClean="0"/>
              <a:t>40A</a:t>
            </a:r>
            <a:r>
              <a:rPr lang="en-US" dirty="0" smtClean="0"/>
              <a:t>!</a:t>
            </a:r>
          </a:p>
          <a:p>
            <a:pPr>
              <a:buFont typeface="Wingdings" pitchFamily="2" charset="2"/>
              <a:buNone/>
              <a:defRPr/>
            </a:pPr>
            <a:endParaRPr lang="en-US" dirty="0" smtClean="0"/>
          </a:p>
          <a:p>
            <a:pPr>
              <a:buFont typeface="Wingdings"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idx="1"/>
          </p:nvPr>
        </p:nvSpPr>
        <p:spPr/>
        <p:txBody>
          <a:bodyPr>
            <a:normAutofit fontScale="92500"/>
          </a:bodyPr>
          <a:lstStyle/>
          <a:p>
            <a:r>
              <a:rPr lang="en-US" dirty="0" smtClean="0"/>
              <a:t>Motors give us the power we need to make things move.</a:t>
            </a:r>
          </a:p>
          <a:p>
            <a:r>
              <a:rPr lang="en-US" dirty="0" smtClean="0"/>
              <a:t>Adding power to a drive train increases the rate at which we can move a given load or increases the load we can move at a given rate</a:t>
            </a:r>
          </a:p>
          <a:p>
            <a:r>
              <a:rPr lang="en-US" dirty="0" smtClean="0"/>
              <a:t>Drive trains are typically not “power-limited”</a:t>
            </a:r>
          </a:p>
          <a:p>
            <a:pPr lvl="1"/>
            <a:r>
              <a:rPr lang="en-US" dirty="0" smtClean="0"/>
              <a:t>Coefficient of friction limits maximum force of friction because of robot weight limit.</a:t>
            </a:r>
          </a:p>
          <a:p>
            <a:pPr lvl="1"/>
            <a:r>
              <a:rPr lang="en-US" dirty="0" smtClean="0"/>
              <a:t>Shaving off .1 sec. on your ¼-mile time is meaningless on a 50 ft. field.</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Power</a:t>
            </a:r>
            <a:endParaRPr lang="en-US" dirty="0"/>
          </a:p>
        </p:txBody>
      </p:sp>
      <p:sp>
        <p:nvSpPr>
          <p:cNvPr id="3" name="Content Placeholder 2"/>
          <p:cNvSpPr>
            <a:spLocks noGrp="1"/>
          </p:cNvSpPr>
          <p:nvPr>
            <p:ph idx="1"/>
          </p:nvPr>
        </p:nvSpPr>
        <p:spPr/>
        <p:txBody>
          <a:bodyPr>
            <a:normAutofit/>
          </a:bodyPr>
          <a:lstStyle/>
          <a:p>
            <a:r>
              <a:rPr lang="en-US" dirty="0" smtClean="0"/>
              <a:t>Practical Benefits of Additional Motors</a:t>
            </a:r>
          </a:p>
          <a:p>
            <a:pPr lvl="1"/>
            <a:r>
              <a:rPr lang="en-US" dirty="0" smtClean="0"/>
              <a:t>Cooler motors</a:t>
            </a:r>
          </a:p>
          <a:p>
            <a:pPr lvl="1"/>
            <a:r>
              <a:rPr lang="en-US" dirty="0" smtClean="0"/>
              <a:t>Decreased current draw; lower chance of tripping breakers</a:t>
            </a:r>
          </a:p>
          <a:p>
            <a:pPr lvl="1"/>
            <a:r>
              <a:rPr lang="en-US" dirty="0" smtClean="0"/>
              <a:t>Redundancy</a:t>
            </a:r>
          </a:p>
          <a:p>
            <a:pPr lvl="1"/>
            <a:r>
              <a:rPr lang="en-US" dirty="0" smtClean="0"/>
              <a:t>Lower center of gravity</a:t>
            </a:r>
          </a:p>
          <a:p>
            <a:r>
              <a:rPr lang="en-US" dirty="0" smtClean="0"/>
              <a:t>Drawbacks</a:t>
            </a:r>
          </a:p>
          <a:p>
            <a:pPr lvl="1"/>
            <a:r>
              <a:rPr lang="en-US" dirty="0" smtClean="0"/>
              <a:t>Heavier</a:t>
            </a:r>
          </a:p>
          <a:p>
            <a:pPr lvl="1"/>
            <a:r>
              <a:rPr lang="en-US" dirty="0" smtClean="0"/>
              <a:t>Useful motors unavailable for other mechanisms</a:t>
            </a:r>
          </a:p>
          <a:p>
            <a:endParaRPr lang="en-US" dirty="0" smtClean="0"/>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Power Transmission</a:t>
            </a:r>
          </a:p>
        </p:txBody>
      </p:sp>
      <p:sp>
        <p:nvSpPr>
          <p:cNvPr id="45059" name="Rectangle 3"/>
          <p:cNvSpPr>
            <a:spLocks noGrp="1" noChangeArrowheads="1"/>
          </p:cNvSpPr>
          <p:nvPr>
            <p:ph idx="1"/>
          </p:nvPr>
        </p:nvSpPr>
        <p:spPr/>
        <p:txBody>
          <a:bodyPr>
            <a:normAutofit fontScale="92500" lnSpcReduction="10000"/>
          </a:bodyPr>
          <a:lstStyle/>
          <a:p>
            <a:pPr>
              <a:buFont typeface="Wingdings" pitchFamily="2" charset="2"/>
              <a:buChar char="§"/>
            </a:pPr>
            <a:r>
              <a:rPr lang="en-US" dirty="0" smtClean="0"/>
              <a:t>Method by which power is turned into traction.</a:t>
            </a:r>
          </a:p>
          <a:p>
            <a:pPr>
              <a:buFont typeface="Wingdings" pitchFamily="2" charset="2"/>
              <a:buChar char="§"/>
            </a:pPr>
            <a:r>
              <a:rPr lang="en-US" dirty="0" smtClean="0"/>
              <a:t>Most important consideration in drive design</a:t>
            </a:r>
          </a:p>
          <a:p>
            <a:pPr>
              <a:buFont typeface="Wingdings" pitchFamily="2" charset="2"/>
              <a:buChar char="§"/>
            </a:pPr>
            <a:r>
              <a:rPr lang="en-US" dirty="0" smtClean="0"/>
              <a:t>Fortunately, there’s a lot of knowledge about what works well</a:t>
            </a:r>
          </a:p>
          <a:p>
            <a:pPr lvl="1">
              <a:buFont typeface="Wingdings" pitchFamily="2" charset="2"/>
              <a:buChar char="§"/>
            </a:pPr>
            <a:r>
              <a:rPr lang="en-US" dirty="0" smtClean="0"/>
              <a:t>Roller Chain and Sprockets</a:t>
            </a:r>
          </a:p>
          <a:p>
            <a:pPr lvl="1">
              <a:buFont typeface="Wingdings" pitchFamily="2" charset="2"/>
              <a:buChar char="§"/>
            </a:pPr>
            <a:r>
              <a:rPr lang="en-US" dirty="0" smtClean="0"/>
              <a:t>Timing Belt</a:t>
            </a:r>
          </a:p>
          <a:p>
            <a:pPr lvl="1">
              <a:buFont typeface="Wingdings" pitchFamily="2" charset="2"/>
              <a:buChar char="§"/>
            </a:pPr>
            <a:r>
              <a:rPr lang="en-US" dirty="0" smtClean="0"/>
              <a:t>Gearing</a:t>
            </a:r>
          </a:p>
          <a:p>
            <a:pPr lvl="2">
              <a:buFont typeface="Wingdings" pitchFamily="2" charset="2"/>
              <a:buChar char="§"/>
            </a:pPr>
            <a:r>
              <a:rPr lang="en-US" dirty="0" smtClean="0"/>
              <a:t>Spur</a:t>
            </a:r>
          </a:p>
          <a:p>
            <a:pPr lvl="2">
              <a:buFont typeface="Wingdings" pitchFamily="2" charset="2"/>
              <a:buChar char="§"/>
            </a:pPr>
            <a:r>
              <a:rPr lang="en-US" dirty="0" smtClean="0"/>
              <a:t>Worm</a:t>
            </a:r>
          </a:p>
          <a:p>
            <a:pPr lvl="1">
              <a:buFont typeface="Wingdings" pitchFamily="2" charset="2"/>
              <a:buChar char="§"/>
            </a:pPr>
            <a:r>
              <a:rPr lang="en-US" dirty="0" smtClean="0"/>
              <a:t>Friction Belt</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Drive Train </a:t>
            </a:r>
            <a:endParaRPr lang="en-US" dirty="0"/>
          </a:p>
        </p:txBody>
      </p:sp>
      <p:sp>
        <p:nvSpPr>
          <p:cNvPr id="3" name="Content Placeholder 2"/>
          <p:cNvSpPr>
            <a:spLocks noGrp="1"/>
          </p:cNvSpPr>
          <p:nvPr>
            <p:ph idx="1"/>
          </p:nvPr>
        </p:nvSpPr>
        <p:spPr/>
        <p:txBody>
          <a:bodyPr>
            <a:normAutofit lnSpcReduction="10000"/>
          </a:bodyPr>
          <a:lstStyle/>
          <a:p>
            <a:r>
              <a:rPr lang="en-US" dirty="0" smtClean="0"/>
              <a:t>Drive Train Decision Depends on:</a:t>
            </a:r>
          </a:p>
          <a:p>
            <a:pPr lvl="1"/>
            <a:r>
              <a:rPr lang="en-US" dirty="0" smtClean="0"/>
              <a:t>Team Strategy</a:t>
            </a:r>
          </a:p>
          <a:p>
            <a:pPr lvl="1"/>
            <a:r>
              <a:rPr lang="en-US" dirty="0" smtClean="0"/>
              <a:t>Attributes needed</a:t>
            </a:r>
          </a:p>
          <a:p>
            <a:pPr lvl="2"/>
            <a:r>
              <a:rPr lang="en-US" dirty="0" smtClean="0"/>
              <a:t>Speed, Power, Pushing, Climbing, Maneuverability, Acceleration, Accuracy, Obstacle Handling, Reliability, Durability, Ease of Control</a:t>
            </a:r>
          </a:p>
          <a:p>
            <a:pPr lvl="1"/>
            <a:r>
              <a:rPr lang="en-US" dirty="0" smtClean="0"/>
              <a:t>Resources available</a:t>
            </a:r>
          </a:p>
          <a:p>
            <a:r>
              <a:rPr lang="en-US" dirty="0" smtClean="0"/>
              <a:t>Must sacrifice some attributes for others. No one system will perform all the above functions</a:t>
            </a:r>
          </a:p>
          <a:p>
            <a:pPr>
              <a:buNone/>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r>
              <a:rPr lang="en-US" smtClean="0"/>
              <a:t>Power Transmission: Chain</a:t>
            </a:r>
          </a:p>
        </p:txBody>
      </p:sp>
      <p:sp>
        <p:nvSpPr>
          <p:cNvPr id="46083" name="Rectangle 3"/>
          <p:cNvSpPr>
            <a:spLocks noGrp="1" noChangeArrowheads="1"/>
          </p:cNvSpPr>
          <p:nvPr>
            <p:ph type="body" idx="4294967295"/>
          </p:nvPr>
        </p:nvSpPr>
        <p:spPr/>
        <p:txBody>
          <a:bodyPr/>
          <a:lstStyle/>
          <a:p>
            <a:pPr>
              <a:buFont typeface="Wingdings" pitchFamily="2" charset="2"/>
              <a:buChar char="§"/>
            </a:pPr>
            <a:r>
              <a:rPr lang="en-US" dirty="0" smtClean="0"/>
              <a:t>#25 (1/4”) and #35 (3/8”) most commonly used in FRC applications</a:t>
            </a:r>
          </a:p>
          <a:p>
            <a:pPr lvl="1">
              <a:buFont typeface="Wingdings" pitchFamily="2" charset="2"/>
              <a:buChar char="§"/>
            </a:pPr>
            <a:r>
              <a:rPr lang="en-US" dirty="0" smtClean="0"/>
              <a:t>#35 is more forgiving of misalignment; heavier</a:t>
            </a:r>
          </a:p>
          <a:p>
            <a:pPr lvl="1">
              <a:buFont typeface="Wingdings" pitchFamily="2" charset="2"/>
              <a:buChar char="§"/>
            </a:pPr>
            <a:r>
              <a:rPr lang="en-US" dirty="0" smtClean="0"/>
              <a:t>#25 can fail under shock loading, but rarely otherwise</a:t>
            </a:r>
          </a:p>
          <a:p>
            <a:pPr>
              <a:buFont typeface="Wingdings" pitchFamily="2" charset="2"/>
              <a:buChar char="§"/>
            </a:pPr>
            <a:r>
              <a:rPr lang="en-US" dirty="0" smtClean="0"/>
              <a:t>95-98% efficient</a:t>
            </a:r>
          </a:p>
          <a:p>
            <a:pPr>
              <a:buFont typeface="Wingdings" pitchFamily="2" charset="2"/>
              <a:buChar char="§"/>
            </a:pPr>
            <a:r>
              <a:rPr lang="en-US" dirty="0" smtClean="0"/>
              <a:t>Proper tension is a necessity</a:t>
            </a:r>
          </a:p>
          <a:p>
            <a:pPr>
              <a:buFont typeface="Wingdings" pitchFamily="2" charset="2"/>
              <a:buChar char="§"/>
            </a:pPr>
            <a:r>
              <a:rPr lang="en-US" dirty="0" smtClean="0"/>
              <a:t>1:5 reduction is about the largest single-stage ratio you can expect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en-US" smtClean="0"/>
              <a:t>Power Transmission: Timing Belt</a:t>
            </a:r>
          </a:p>
        </p:txBody>
      </p:sp>
      <p:sp>
        <p:nvSpPr>
          <p:cNvPr id="47107" name="Rectangle 3"/>
          <p:cNvSpPr>
            <a:spLocks noGrp="1" noChangeArrowheads="1"/>
          </p:cNvSpPr>
          <p:nvPr>
            <p:ph type="body" idx="4294967295"/>
          </p:nvPr>
        </p:nvSpPr>
        <p:spPr/>
        <p:txBody>
          <a:bodyPr/>
          <a:lstStyle/>
          <a:p>
            <a:pPr>
              <a:buFont typeface="Wingdings" pitchFamily="2" charset="2"/>
              <a:buChar char="§"/>
            </a:pPr>
            <a:r>
              <a:rPr lang="en-US" dirty="0" smtClean="0"/>
              <a:t>A variety of pitches available</a:t>
            </a:r>
          </a:p>
          <a:p>
            <a:pPr>
              <a:buFont typeface="Wingdings" pitchFamily="2" charset="2"/>
              <a:buChar char="§"/>
            </a:pPr>
            <a:r>
              <a:rPr lang="en-US" dirty="0" smtClean="0"/>
              <a:t>About as efficient as chain</a:t>
            </a:r>
          </a:p>
          <a:p>
            <a:pPr>
              <a:buFont typeface="Wingdings" pitchFamily="2" charset="2"/>
              <a:buChar char="§"/>
            </a:pPr>
            <a:r>
              <a:rPr lang="en-US" dirty="0" smtClean="0"/>
              <a:t>Frequently used simultaneously as a traction device</a:t>
            </a:r>
          </a:p>
          <a:p>
            <a:pPr lvl="1">
              <a:buFont typeface="Wingdings" pitchFamily="2" charset="2"/>
              <a:buChar char="§"/>
            </a:pPr>
            <a:r>
              <a:rPr lang="en-US" dirty="0" smtClean="0"/>
              <a:t>Treaded robots are susceptible to failure by side-loading while turning</a:t>
            </a:r>
          </a:p>
          <a:p>
            <a:pPr>
              <a:buFont typeface="Wingdings" pitchFamily="2" charset="2"/>
              <a:buChar char="§"/>
            </a:pPr>
            <a:r>
              <a:rPr lang="en-US" dirty="0" smtClean="0"/>
              <a:t>Comparatively expensive</a:t>
            </a:r>
          </a:p>
          <a:p>
            <a:pPr>
              <a:buFont typeface="Wingdings" pitchFamily="2" charset="2"/>
              <a:buChar char="§"/>
            </a:pPr>
            <a:r>
              <a:rPr lang="en-US" dirty="0" smtClean="0"/>
              <a:t>Sold in custom and stock length – breaks in the belt cannot usually be repaired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r>
              <a:rPr lang="en-US" smtClean="0"/>
              <a:t>Power Transmission: Gearing</a:t>
            </a:r>
          </a:p>
        </p:txBody>
      </p:sp>
      <p:sp>
        <p:nvSpPr>
          <p:cNvPr id="48131" name="Rectangle 3"/>
          <p:cNvSpPr>
            <a:spLocks noGrp="1" noChangeArrowheads="1"/>
          </p:cNvSpPr>
          <p:nvPr>
            <p:ph type="body" idx="4294967295"/>
          </p:nvPr>
        </p:nvSpPr>
        <p:spPr/>
        <p:txBody>
          <a:bodyPr>
            <a:normAutofit fontScale="92500" lnSpcReduction="10000"/>
          </a:bodyPr>
          <a:lstStyle/>
          <a:p>
            <a:pPr>
              <a:lnSpc>
                <a:spcPct val="90000"/>
              </a:lnSpc>
              <a:buFont typeface="Wingdings" pitchFamily="2" charset="2"/>
              <a:buChar char="§"/>
            </a:pPr>
            <a:r>
              <a:rPr lang="en-US" dirty="0" smtClean="0"/>
              <a:t>Gearing is used most frequently “high up” in the drive train</a:t>
            </a:r>
          </a:p>
          <a:p>
            <a:pPr lvl="1">
              <a:lnSpc>
                <a:spcPct val="90000"/>
              </a:lnSpc>
              <a:buFont typeface="Wingdings" pitchFamily="2" charset="2"/>
              <a:buChar char="§"/>
            </a:pPr>
            <a:r>
              <a:rPr lang="en-US" dirty="0" smtClean="0"/>
              <a:t>COTS gearboxes available widely and cheaply</a:t>
            </a:r>
          </a:p>
          <a:p>
            <a:pPr lvl="2">
              <a:lnSpc>
                <a:spcPct val="90000"/>
              </a:lnSpc>
              <a:buFont typeface="Wingdings" pitchFamily="2" charset="2"/>
              <a:buChar char="§"/>
            </a:pPr>
            <a:r>
              <a:rPr lang="en-US" dirty="0" smtClean="0"/>
              <a:t>See previous slides</a:t>
            </a:r>
          </a:p>
          <a:p>
            <a:pPr>
              <a:lnSpc>
                <a:spcPct val="90000"/>
              </a:lnSpc>
              <a:buFont typeface="Wingdings" pitchFamily="2" charset="2"/>
              <a:buChar char="§"/>
            </a:pPr>
            <a:r>
              <a:rPr lang="en-US" dirty="0" smtClean="0"/>
              <a:t>Driving wheels directly with gearing probably requires machining resources</a:t>
            </a:r>
          </a:p>
          <a:p>
            <a:pPr>
              <a:lnSpc>
                <a:spcPct val="90000"/>
              </a:lnSpc>
              <a:buFont typeface="Wingdings" pitchFamily="2" charset="2"/>
              <a:buChar char="§"/>
            </a:pPr>
            <a:r>
              <a:rPr lang="en-US" dirty="0" smtClean="0"/>
              <a:t>Spur Gears</a:t>
            </a:r>
          </a:p>
          <a:p>
            <a:pPr lvl="1">
              <a:lnSpc>
                <a:spcPct val="90000"/>
              </a:lnSpc>
              <a:buFont typeface="Wingdings" pitchFamily="2" charset="2"/>
              <a:buChar char="§"/>
            </a:pPr>
            <a:r>
              <a:rPr lang="en-US" dirty="0" smtClean="0"/>
              <a:t>Most common gearing we see in FRC; </a:t>
            </a:r>
            <a:r>
              <a:rPr lang="en-US" dirty="0" err="1" smtClean="0"/>
              <a:t>Toughboxes</a:t>
            </a:r>
            <a:r>
              <a:rPr lang="en-US" dirty="0" smtClean="0"/>
              <a:t>, NBD, Shifters, Planetary </a:t>
            </a:r>
            <a:r>
              <a:rPr lang="en-US" dirty="0" err="1" smtClean="0"/>
              <a:t>Gearsets</a:t>
            </a:r>
            <a:endParaRPr lang="en-US" dirty="0" smtClean="0"/>
          </a:p>
          <a:p>
            <a:pPr lvl="1">
              <a:lnSpc>
                <a:spcPct val="90000"/>
              </a:lnSpc>
              <a:buFont typeface="Wingdings" pitchFamily="2" charset="2"/>
              <a:buChar char="§"/>
            </a:pPr>
            <a:r>
              <a:rPr lang="en-US" dirty="0" smtClean="0"/>
              <a:t>95-98% efficient PER STAGE</a:t>
            </a:r>
          </a:p>
          <a:p>
            <a:pPr lvl="1">
              <a:lnSpc>
                <a:spcPct val="90000"/>
              </a:lnSpc>
              <a:buFont typeface="Wingdings" pitchFamily="2" charset="2"/>
              <a:buChar char="§"/>
            </a:pPr>
            <a:r>
              <a:rPr lang="en-US" dirty="0" smtClean="0"/>
              <a:t>Again, expect useful single-stage reduction of about 1:5 or less</a:t>
            </a:r>
          </a:p>
          <a:p>
            <a:pPr lvl="1">
              <a:lnSpc>
                <a:spcPct val="90000"/>
              </a:lnSpc>
            </a:pP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r>
              <a:rPr lang="en-US" smtClean="0"/>
              <a:t>Power Transmission: Gearing</a:t>
            </a:r>
          </a:p>
        </p:txBody>
      </p:sp>
      <p:sp>
        <p:nvSpPr>
          <p:cNvPr id="49155" name="Rectangle 3"/>
          <p:cNvSpPr>
            <a:spLocks noGrp="1" noChangeArrowheads="1"/>
          </p:cNvSpPr>
          <p:nvPr>
            <p:ph type="body" idx="4294967295"/>
          </p:nvPr>
        </p:nvSpPr>
        <p:spPr/>
        <p:txBody>
          <a:bodyPr/>
          <a:lstStyle/>
          <a:p>
            <a:pPr>
              <a:buFont typeface="Wingdings" pitchFamily="2" charset="2"/>
              <a:buChar char="§"/>
            </a:pPr>
            <a:r>
              <a:rPr lang="en-US" dirty="0" smtClean="0"/>
              <a:t>Worm Gears</a:t>
            </a:r>
          </a:p>
          <a:p>
            <a:pPr lvl="1">
              <a:buFont typeface="Wingdings" pitchFamily="2" charset="2"/>
              <a:buChar char="§"/>
            </a:pPr>
            <a:r>
              <a:rPr lang="en-US" dirty="0" smtClean="0"/>
              <a:t>Useful for very high, single-stage reductions (1:100)</a:t>
            </a:r>
          </a:p>
          <a:p>
            <a:pPr lvl="1">
              <a:buFont typeface="Wingdings" pitchFamily="2" charset="2"/>
              <a:buChar char="§"/>
            </a:pPr>
            <a:r>
              <a:rPr lang="en-US" dirty="0" smtClean="0"/>
              <a:t>Difficult to </a:t>
            </a:r>
            <a:r>
              <a:rPr lang="en-US" dirty="0" err="1" smtClean="0"/>
              <a:t>backdrive</a:t>
            </a:r>
            <a:endParaRPr lang="en-US" dirty="0" smtClean="0"/>
          </a:p>
          <a:p>
            <a:pPr lvl="1">
              <a:buFont typeface="Wingdings" pitchFamily="2" charset="2"/>
              <a:buChar char="§"/>
            </a:pPr>
            <a:r>
              <a:rPr lang="en-US" dirty="0" smtClean="0"/>
              <a:t>Efficiency varies based upon design – anywhere from 40% to 80%</a:t>
            </a:r>
          </a:p>
          <a:p>
            <a:pPr lvl="1">
              <a:buFont typeface="Wingdings" pitchFamily="2" charset="2"/>
              <a:buChar char="§"/>
            </a:pPr>
            <a:r>
              <a:rPr lang="en-US" dirty="0" smtClean="0"/>
              <a:t>Design </a:t>
            </a:r>
            <a:r>
              <a:rPr lang="en-US" u="sng" dirty="0" smtClean="0"/>
              <a:t>must</a:t>
            </a:r>
            <a:r>
              <a:rPr lang="en-US" dirty="0" smtClean="0"/>
              <a:t> compensate for high axial thrust loading</a:t>
            </a:r>
          </a:p>
          <a:p>
            <a:pPr lvl="1"/>
            <a:endParaRPr lang="en-US" dirty="0" smtClean="0"/>
          </a:p>
          <a:p>
            <a:pPr lvl="1"/>
            <a:endParaRPr lang="en-US" dirty="0"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normAutofit fontScale="90000"/>
          </a:bodyPr>
          <a:lstStyle/>
          <a:p>
            <a:r>
              <a:rPr lang="en-US" smtClean="0"/>
              <a:t>Power Transmission: Friction Belt	</a:t>
            </a:r>
          </a:p>
        </p:txBody>
      </p:sp>
      <p:sp>
        <p:nvSpPr>
          <p:cNvPr id="50179" name="Rectangle 3"/>
          <p:cNvSpPr>
            <a:spLocks noGrp="1" noChangeArrowheads="1"/>
          </p:cNvSpPr>
          <p:nvPr>
            <p:ph type="body" idx="4294967295"/>
          </p:nvPr>
        </p:nvSpPr>
        <p:spPr/>
        <p:txBody>
          <a:bodyPr/>
          <a:lstStyle/>
          <a:p>
            <a:pPr>
              <a:buFont typeface="Wingdings" pitchFamily="2" charset="2"/>
              <a:buChar char="§"/>
            </a:pPr>
            <a:r>
              <a:rPr lang="en-US" dirty="0" smtClean="0"/>
              <a:t>Great for low-friction applications or as a clutch</a:t>
            </a:r>
          </a:p>
          <a:p>
            <a:pPr>
              <a:buFont typeface="Wingdings" pitchFamily="2" charset="2"/>
              <a:buChar char="§"/>
            </a:pPr>
            <a:r>
              <a:rPr lang="en-US" dirty="0" smtClean="0"/>
              <a:t>Apparently easier to work with, but requires high tension to operate properly</a:t>
            </a:r>
          </a:p>
          <a:p>
            <a:pPr>
              <a:buFont typeface="Wingdings" pitchFamily="2" charset="2"/>
              <a:buChar char="§"/>
            </a:pPr>
            <a:r>
              <a:rPr lang="en-US" dirty="0" smtClean="0"/>
              <a:t>Usually not useful for drive train applications</a:t>
            </a:r>
          </a:p>
          <a:p>
            <a:pPr>
              <a:buFont typeface="Wingdings" pitchFamily="2" charset="2"/>
              <a:buChar char="§"/>
            </a:pPr>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TRANSMISSIONS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Gearbox</a:t>
            </a:r>
            <a:endParaRPr lang="en-US" dirty="0"/>
          </a:p>
        </p:txBody>
      </p:sp>
      <p:sp>
        <p:nvSpPr>
          <p:cNvPr id="3" name="Content Placeholder 2"/>
          <p:cNvSpPr>
            <a:spLocks noGrp="1"/>
          </p:cNvSpPr>
          <p:nvPr>
            <p:ph idx="1"/>
          </p:nvPr>
        </p:nvSpPr>
        <p:spPr/>
        <p:txBody>
          <a:bodyPr/>
          <a:lstStyle/>
          <a:p>
            <a:r>
              <a:rPr lang="en-US" dirty="0" smtClean="0"/>
              <a:t>Transmission Goal:</a:t>
            </a:r>
          </a:p>
          <a:p>
            <a:pPr lvl="1"/>
            <a:r>
              <a:rPr lang="en-US" dirty="0" smtClean="0"/>
              <a:t>Translate Motor Motion and Power into Robot Motivation</a:t>
            </a:r>
          </a:p>
          <a:p>
            <a:r>
              <a:rPr lang="en-US" dirty="0" smtClean="0"/>
              <a:t>Motor:</a:t>
            </a:r>
          </a:p>
          <a:p>
            <a:pPr lvl="1"/>
            <a:r>
              <a:rPr lang="en-US" dirty="0" smtClean="0"/>
              <a:t>Speed (RPMs)</a:t>
            </a:r>
          </a:p>
          <a:p>
            <a:pPr lvl="1"/>
            <a:r>
              <a:rPr lang="en-US" dirty="0" smtClean="0"/>
              <a:t>Torque (ft-lbs or Nm)</a:t>
            </a:r>
          </a:p>
          <a:p>
            <a:r>
              <a:rPr lang="en-US" dirty="0" smtClean="0"/>
              <a:t>Robot</a:t>
            </a:r>
          </a:p>
          <a:p>
            <a:pPr lvl="1"/>
            <a:r>
              <a:rPr lang="en-US" dirty="0" smtClean="0"/>
              <a:t>Speed (feet per second [fps])</a:t>
            </a:r>
          </a:p>
          <a:p>
            <a:pPr lvl="1"/>
            <a:r>
              <a:rPr lang="en-US" dirty="0" smtClean="0"/>
              <a:t>Weight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AM </a:t>
            </a:r>
            <a:r>
              <a:rPr lang="en-US" dirty="0" err="1" smtClean="0"/>
              <a:t>ToughBox</a:t>
            </a:r>
            <a:endParaRPr lang="en-US" dirty="0"/>
          </a:p>
        </p:txBody>
      </p:sp>
      <p:sp>
        <p:nvSpPr>
          <p:cNvPr id="3" name="Content Placeholder 2"/>
          <p:cNvSpPr>
            <a:spLocks noGrp="1"/>
          </p:cNvSpPr>
          <p:nvPr>
            <p:ph idx="1"/>
          </p:nvPr>
        </p:nvSpPr>
        <p:spPr>
          <a:xfrm>
            <a:off x="5181600" y="1775191"/>
            <a:ext cx="3505200" cy="4625609"/>
          </a:xfrm>
        </p:spPr>
        <p:txBody>
          <a:bodyPr>
            <a:normAutofit fontScale="77500" lnSpcReduction="20000"/>
          </a:bodyPr>
          <a:lstStyle/>
          <a:p>
            <a:r>
              <a:rPr lang="en-US" dirty="0" err="1" smtClean="0"/>
              <a:t>AndyMark</a:t>
            </a:r>
            <a:r>
              <a:rPr lang="en-US" dirty="0" smtClean="0"/>
              <a:t>  </a:t>
            </a:r>
            <a:r>
              <a:rPr lang="en-US" dirty="0" err="1" smtClean="0"/>
              <a:t>ToughBox</a:t>
            </a:r>
            <a:endParaRPr lang="en-US" dirty="0" smtClean="0"/>
          </a:p>
          <a:p>
            <a:pPr lvl="1"/>
            <a:r>
              <a:rPr lang="en-US" dirty="0" smtClean="0"/>
              <a:t>Standard KOP</a:t>
            </a:r>
          </a:p>
          <a:p>
            <a:pPr lvl="1"/>
            <a:r>
              <a:rPr lang="en-US" dirty="0" smtClean="0"/>
              <a:t>2 CIMs or  2 FP with AM Planetary </a:t>
            </a:r>
            <a:r>
              <a:rPr lang="en-US" dirty="0" err="1" smtClean="0"/>
              <a:t>GearBox</a:t>
            </a:r>
            <a:endParaRPr lang="en-US" dirty="0" smtClean="0"/>
          </a:p>
          <a:p>
            <a:pPr lvl="1"/>
            <a:r>
              <a:rPr lang="en-US" dirty="0" smtClean="0"/>
              <a:t>Overall Ratio: 12.75:1</a:t>
            </a:r>
          </a:p>
          <a:p>
            <a:pPr lvl="1"/>
            <a:r>
              <a:rPr lang="en-US" dirty="0" smtClean="0"/>
              <a:t>Gear type: spur gears</a:t>
            </a:r>
          </a:p>
          <a:p>
            <a:pPr lvl="1"/>
            <a:r>
              <a:rPr lang="en-US" dirty="0" smtClean="0"/>
              <a:t>Weight: 2.5 pounds </a:t>
            </a:r>
          </a:p>
          <a:p>
            <a:r>
              <a:rPr lang="en-US" dirty="0" smtClean="0"/>
              <a:t>Options</a:t>
            </a:r>
          </a:p>
          <a:p>
            <a:pPr lvl="1"/>
            <a:r>
              <a:rPr lang="en-US" dirty="0" smtClean="0"/>
              <a:t>Ratio 1: 5.95:1</a:t>
            </a:r>
          </a:p>
          <a:p>
            <a:pPr lvl="1"/>
            <a:r>
              <a:rPr lang="en-US" dirty="0" smtClean="0"/>
              <a:t>Ratio 2: 8.45:1</a:t>
            </a:r>
          </a:p>
          <a:p>
            <a:pPr lvl="1"/>
            <a:r>
              <a:rPr lang="en-US" dirty="0" smtClean="0"/>
              <a:t>Weight Reduction</a:t>
            </a:r>
          </a:p>
          <a:p>
            <a:r>
              <a:rPr lang="en-US" dirty="0" smtClean="0"/>
              <a:t>$88.00</a:t>
            </a:r>
          </a:p>
          <a:p>
            <a:pPr lvl="1"/>
            <a:endParaRPr lang="en-US" dirty="0"/>
          </a:p>
        </p:txBody>
      </p:sp>
      <p:pic>
        <p:nvPicPr>
          <p:cNvPr id="48130" name="Picture 2" descr="http://ep.yimg.com/ca/I/yhst-33833170891817_2084_49812505"/>
          <p:cNvPicPr>
            <a:picLocks noChangeAspect="1" noChangeArrowheads="1"/>
          </p:cNvPicPr>
          <p:nvPr/>
        </p:nvPicPr>
        <p:blipFill>
          <a:blip r:embed="rId2"/>
          <a:srcRect/>
          <a:stretch>
            <a:fillRect/>
          </a:stretch>
        </p:blipFill>
        <p:spPr bwMode="auto">
          <a:xfrm>
            <a:off x="228600" y="2133600"/>
            <a:ext cx="4778712" cy="4159250"/>
          </a:xfrm>
          <a:prstGeom prst="rect">
            <a:avLst/>
          </a:prstGeom>
          <a:noFill/>
        </p:spPr>
      </p:pic>
      <p:sp>
        <p:nvSpPr>
          <p:cNvPr id="5" name="Rectangle 4"/>
          <p:cNvSpPr/>
          <p:nvPr/>
        </p:nvSpPr>
        <p:spPr>
          <a:xfrm>
            <a:off x="533400" y="6324600"/>
            <a:ext cx="4037965" cy="369332"/>
          </a:xfrm>
          <a:prstGeom prst="rect">
            <a:avLst/>
          </a:prstGeom>
        </p:spPr>
        <p:txBody>
          <a:bodyPr wrap="none">
            <a:spAutoFit/>
          </a:bodyPr>
          <a:lstStyle/>
          <a:p>
            <a:r>
              <a:rPr lang="en-US" dirty="0" smtClean="0"/>
              <a:t>http://www.andymark.biz/am-0145.html</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Tranmissions</a:t>
            </a:r>
            <a:r>
              <a:rPr lang="en-US" dirty="0" smtClean="0"/>
              <a:t> – AM GEM500 </a:t>
            </a:r>
            <a:endParaRPr lang="en-US" dirty="0"/>
          </a:p>
        </p:txBody>
      </p:sp>
      <p:sp>
        <p:nvSpPr>
          <p:cNvPr id="3" name="Content Placeholder 2"/>
          <p:cNvSpPr>
            <a:spLocks noGrp="1"/>
          </p:cNvSpPr>
          <p:nvPr>
            <p:ph idx="1"/>
          </p:nvPr>
        </p:nvSpPr>
        <p:spPr>
          <a:xfrm>
            <a:off x="4495800" y="1775191"/>
            <a:ext cx="4191000" cy="4625609"/>
          </a:xfrm>
        </p:spPr>
        <p:txBody>
          <a:bodyPr>
            <a:normAutofit fontScale="77500" lnSpcReduction="20000"/>
          </a:bodyPr>
          <a:lstStyle/>
          <a:p>
            <a:r>
              <a:rPr lang="en-US" dirty="0" smtClean="0"/>
              <a:t>GEM500 Gearbox</a:t>
            </a:r>
          </a:p>
          <a:p>
            <a:pPr lvl="1"/>
            <a:r>
              <a:rPr lang="en-US" dirty="0" smtClean="0"/>
              <a:t>Planetary Style</a:t>
            </a:r>
          </a:p>
          <a:p>
            <a:pPr lvl="1"/>
            <a:r>
              <a:rPr lang="en-US" dirty="0" smtClean="0"/>
              <a:t>1 CIM or 1 FP with Planetary Gearbox</a:t>
            </a:r>
          </a:p>
          <a:p>
            <a:pPr lvl="1"/>
            <a:r>
              <a:rPr lang="en-US" dirty="0" smtClean="0"/>
              <a:t>Weight: 2.4 pounds</a:t>
            </a:r>
          </a:p>
          <a:p>
            <a:pPr lvl="1"/>
            <a:r>
              <a:rPr lang="en-US" dirty="0" smtClean="0"/>
              <a:t>Output Shaft: 0.50”</a:t>
            </a:r>
          </a:p>
          <a:p>
            <a:r>
              <a:rPr lang="en-US" dirty="0" smtClean="0"/>
              <a:t>Gear Ratios</a:t>
            </a:r>
          </a:p>
          <a:p>
            <a:pPr lvl="1"/>
            <a:r>
              <a:rPr lang="en-US" dirty="0" smtClean="0"/>
              <a:t>Each stage has a ratio of 3.67:1. </a:t>
            </a:r>
          </a:p>
          <a:p>
            <a:pPr lvl="1"/>
            <a:r>
              <a:rPr lang="en-US" dirty="0" smtClean="0"/>
              <a:t>Base Stage: 3.67:1 </a:t>
            </a:r>
          </a:p>
          <a:p>
            <a:pPr lvl="1"/>
            <a:r>
              <a:rPr lang="en-US" dirty="0" smtClean="0"/>
              <a:t>Two Stages: 13.5:1 </a:t>
            </a:r>
          </a:p>
          <a:p>
            <a:pPr lvl="1"/>
            <a:r>
              <a:rPr lang="en-US" dirty="0" smtClean="0"/>
              <a:t>Three Stages: 45.4:1 </a:t>
            </a:r>
          </a:p>
          <a:p>
            <a:pPr lvl="1"/>
            <a:r>
              <a:rPr lang="en-US" dirty="0" smtClean="0"/>
              <a:t>Four Stages: 181.4:1</a:t>
            </a:r>
          </a:p>
          <a:p>
            <a:r>
              <a:rPr lang="en-US" dirty="0" smtClean="0"/>
              <a:t>$120.00</a:t>
            </a:r>
          </a:p>
        </p:txBody>
      </p:sp>
      <p:pic>
        <p:nvPicPr>
          <p:cNvPr id="53250" name="Picture 2" descr="http://ep.yimg.com/ca/I/yhst-33833170891817_2084_1057979"/>
          <p:cNvPicPr>
            <a:picLocks noChangeAspect="1" noChangeArrowheads="1"/>
          </p:cNvPicPr>
          <p:nvPr/>
        </p:nvPicPr>
        <p:blipFill>
          <a:blip r:embed="rId2"/>
          <a:srcRect/>
          <a:stretch>
            <a:fillRect/>
          </a:stretch>
        </p:blipFill>
        <p:spPr bwMode="auto">
          <a:xfrm>
            <a:off x="457200" y="1676400"/>
            <a:ext cx="3154419" cy="499745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AM Planetary</a:t>
            </a:r>
            <a:endParaRPr lang="en-US" dirty="0"/>
          </a:p>
        </p:txBody>
      </p:sp>
      <p:sp>
        <p:nvSpPr>
          <p:cNvPr id="3" name="Content Placeholder 2"/>
          <p:cNvSpPr>
            <a:spLocks noGrp="1"/>
          </p:cNvSpPr>
          <p:nvPr>
            <p:ph idx="1"/>
          </p:nvPr>
        </p:nvSpPr>
        <p:spPr>
          <a:xfrm>
            <a:off x="4038600" y="1775191"/>
            <a:ext cx="4648200" cy="4625609"/>
          </a:xfrm>
        </p:spPr>
        <p:txBody>
          <a:bodyPr>
            <a:normAutofit fontScale="77500" lnSpcReduction="20000"/>
          </a:bodyPr>
          <a:lstStyle/>
          <a:p>
            <a:r>
              <a:rPr lang="en-US" b="1" dirty="0" smtClean="0"/>
              <a:t>AM Planetary Gearbox AM-0002</a:t>
            </a:r>
          </a:p>
          <a:p>
            <a:pPr lvl="1"/>
            <a:r>
              <a:rPr lang="en-US" dirty="0" smtClean="0"/>
              <a:t>Same Mounting and Output as the CIM!</a:t>
            </a:r>
          </a:p>
          <a:p>
            <a:pPr lvl="1"/>
            <a:r>
              <a:rPr lang="en-US" dirty="0" smtClean="0"/>
              <a:t>For Fischer Price Mabuchi Motor</a:t>
            </a:r>
          </a:p>
          <a:p>
            <a:pPr lvl="1"/>
            <a:r>
              <a:rPr lang="en-US" dirty="0" smtClean="0"/>
              <a:t>Accepts Globe &amp; CIM w/Alterations</a:t>
            </a:r>
          </a:p>
          <a:p>
            <a:pPr lvl="1"/>
            <a:r>
              <a:rPr lang="en-US" dirty="0" smtClean="0"/>
              <a:t>Weight = 0.9 lbs</a:t>
            </a:r>
          </a:p>
          <a:p>
            <a:r>
              <a:rPr lang="en-US" dirty="0" smtClean="0"/>
              <a:t>Gear Reduction</a:t>
            </a:r>
          </a:p>
          <a:p>
            <a:pPr lvl="1"/>
            <a:r>
              <a:rPr lang="en-US" dirty="0" smtClean="0"/>
              <a:t>Single Stage: 3.67: 1</a:t>
            </a:r>
          </a:p>
          <a:p>
            <a:pPr lvl="1"/>
            <a:r>
              <a:rPr lang="en-US" dirty="0" smtClean="0"/>
              <a:t>Matches CIM… sort of</a:t>
            </a:r>
          </a:p>
          <a:p>
            <a:r>
              <a:rPr lang="en-US" dirty="0" smtClean="0"/>
              <a:t>$88.00</a:t>
            </a:r>
          </a:p>
          <a:p>
            <a:r>
              <a:rPr lang="en-US" dirty="0" smtClean="0"/>
              <a:t>With FP Installed: $117.00</a:t>
            </a:r>
          </a:p>
          <a:p>
            <a:pPr lvl="1"/>
            <a:endParaRPr lang="en-US" dirty="0"/>
          </a:p>
        </p:txBody>
      </p:sp>
      <p:pic>
        <p:nvPicPr>
          <p:cNvPr id="54274" name="Picture 2" descr="http://ep.yimg.com/ca/I/yhst-33833170891817_2084_59893203"/>
          <p:cNvPicPr>
            <a:picLocks noChangeAspect="1" noChangeArrowheads="1"/>
          </p:cNvPicPr>
          <p:nvPr/>
        </p:nvPicPr>
        <p:blipFill>
          <a:blip r:embed="rId2"/>
          <a:srcRect l="14141" t="16594" r="17845" b="17031"/>
          <a:stretch>
            <a:fillRect/>
          </a:stretch>
        </p:blipFill>
        <p:spPr bwMode="auto">
          <a:xfrm rot="5400000">
            <a:off x="-182981" y="2468980"/>
            <a:ext cx="4556961" cy="34290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Features to have to attain proper attributes </a:t>
            </a:r>
            <a:endParaRPr lang="en-US" dirty="0"/>
          </a:p>
        </p:txBody>
      </p:sp>
      <p:sp>
        <p:nvSpPr>
          <p:cNvPr id="3" name="Content Placeholder 2"/>
          <p:cNvSpPr>
            <a:spLocks noGrp="1"/>
          </p:cNvSpPr>
          <p:nvPr>
            <p:ph sz="half" idx="1"/>
          </p:nvPr>
        </p:nvSpPr>
        <p:spPr>
          <a:xfrm>
            <a:off x="381000" y="1676400"/>
            <a:ext cx="3962400" cy="5181600"/>
          </a:xfrm>
        </p:spPr>
        <p:txBody>
          <a:bodyPr>
            <a:normAutofit fontScale="85000" lnSpcReduction="20000"/>
          </a:bodyPr>
          <a:lstStyle/>
          <a:p>
            <a:pPr marL="292608" lvl="1" fontAlgn="b"/>
            <a:r>
              <a:rPr lang="en-US" b="1" dirty="0" smtClean="0">
                <a:solidFill>
                  <a:srgbClr val="000000"/>
                </a:solidFill>
                <a:latin typeface="Calibri"/>
              </a:rPr>
              <a:t>High Top Speed</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High Efficiency/Low Losses</a:t>
            </a:r>
          </a:p>
          <a:p>
            <a:pPr marL="557784" lvl="2" fontAlgn="b"/>
            <a:r>
              <a:rPr lang="en-US" dirty="0" smtClean="0">
                <a:solidFill>
                  <a:srgbClr val="000000"/>
                </a:solidFill>
                <a:latin typeface="Calibri"/>
              </a:rPr>
              <a:t>Correct Gear Ratio</a:t>
            </a:r>
            <a:endParaRPr lang="en-US" b="1" dirty="0" smtClean="0">
              <a:solidFill>
                <a:srgbClr val="000000"/>
              </a:solidFill>
              <a:latin typeface="Calibri"/>
            </a:endParaRPr>
          </a:p>
          <a:p>
            <a:pPr marL="292608" lvl="1" fontAlgn="b"/>
            <a:r>
              <a:rPr lang="en-US" b="1" dirty="0" smtClean="0">
                <a:solidFill>
                  <a:srgbClr val="000000"/>
                </a:solidFill>
                <a:latin typeface="Calibri"/>
              </a:rPr>
              <a:t>Acceleration</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 Low Inertia</a:t>
            </a:r>
          </a:p>
          <a:p>
            <a:pPr marL="557784" lvl="2" fontAlgn="b"/>
            <a:r>
              <a:rPr lang="en-US" dirty="0" smtClean="0">
                <a:solidFill>
                  <a:srgbClr val="000000"/>
                </a:solidFill>
                <a:latin typeface="Calibri"/>
              </a:rPr>
              <a:t>Low Mass</a:t>
            </a:r>
          </a:p>
          <a:p>
            <a:pPr marL="557784" lvl="2" fontAlgn="b"/>
            <a:r>
              <a:rPr lang="en-US" dirty="0" smtClean="0">
                <a:solidFill>
                  <a:srgbClr val="000000"/>
                </a:solidFill>
                <a:latin typeface="Calibri"/>
              </a:rPr>
              <a:t>Correct Gear Ratio</a:t>
            </a:r>
          </a:p>
          <a:p>
            <a:pPr marL="292608" lvl="1" fontAlgn="b"/>
            <a:r>
              <a:rPr lang="en-US" b="1" dirty="0" smtClean="0">
                <a:solidFill>
                  <a:srgbClr val="000000"/>
                </a:solidFill>
                <a:latin typeface="Calibri"/>
              </a:rPr>
              <a:t>Pushing/Pulling</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High Traction</a:t>
            </a:r>
          </a:p>
          <a:p>
            <a:pPr marL="557784" lvl="2" fontAlgn="b"/>
            <a:r>
              <a:rPr lang="en-US" dirty="0" smtClean="0">
                <a:solidFill>
                  <a:srgbClr val="000000"/>
                </a:solidFill>
                <a:latin typeface="Calibri"/>
              </a:rPr>
              <a:t>High Efficiency/Low Losses</a:t>
            </a:r>
          </a:p>
          <a:p>
            <a:pPr marL="557784" lvl="2" fontAlgn="b"/>
            <a:r>
              <a:rPr lang="en-US" dirty="0" smtClean="0">
                <a:solidFill>
                  <a:srgbClr val="000000"/>
                </a:solidFill>
                <a:latin typeface="Calibri"/>
              </a:rPr>
              <a:t>Correct Gear Ratio</a:t>
            </a:r>
            <a:endParaRPr lang="en-US" sz="1600" dirty="0" smtClean="0">
              <a:latin typeface="Arial"/>
            </a:endParaRPr>
          </a:p>
          <a:p>
            <a:pPr marL="292608" lvl="1" fontAlgn="b"/>
            <a:r>
              <a:rPr lang="en-US" b="1" dirty="0" smtClean="0">
                <a:solidFill>
                  <a:srgbClr val="000000"/>
                </a:solidFill>
                <a:latin typeface="Calibri"/>
              </a:rPr>
              <a:t>Obstacle Handling</a:t>
            </a:r>
          </a:p>
          <a:p>
            <a:pPr marL="557784" lvl="2" fontAlgn="b"/>
            <a:r>
              <a:rPr lang="en-US" dirty="0" smtClean="0">
                <a:solidFill>
                  <a:srgbClr val="000000"/>
                </a:solidFill>
                <a:latin typeface="Calibri"/>
              </a:rPr>
              <a:t>Ground Clearance</a:t>
            </a:r>
          </a:p>
          <a:p>
            <a:pPr marL="557784" lvl="2" fontAlgn="b"/>
            <a:r>
              <a:rPr lang="en-US" dirty="0" smtClean="0">
                <a:solidFill>
                  <a:srgbClr val="000000"/>
                </a:solidFill>
                <a:latin typeface="Calibri"/>
              </a:rPr>
              <a:t>Obstacle "Protection”</a:t>
            </a:r>
          </a:p>
          <a:p>
            <a:pPr marL="557784" lvl="2" fontAlgn="b"/>
            <a:r>
              <a:rPr lang="en-US" dirty="0" smtClean="0">
                <a:solidFill>
                  <a:srgbClr val="000000"/>
                </a:solidFill>
                <a:latin typeface="Calibri"/>
              </a:rPr>
              <a:t>Drive Wheels on Floor</a:t>
            </a:r>
          </a:p>
        </p:txBody>
      </p:sp>
      <p:sp>
        <p:nvSpPr>
          <p:cNvPr id="4" name="Content Placeholder 3"/>
          <p:cNvSpPr>
            <a:spLocks noGrp="1"/>
          </p:cNvSpPr>
          <p:nvPr>
            <p:ph sz="half" idx="2"/>
          </p:nvPr>
        </p:nvSpPr>
        <p:spPr>
          <a:xfrm>
            <a:off x="4724400" y="1676400"/>
            <a:ext cx="4419600" cy="5181600"/>
          </a:xfrm>
        </p:spPr>
        <p:txBody>
          <a:bodyPr>
            <a:normAutofit fontScale="85000" lnSpcReduction="20000"/>
          </a:bodyPr>
          <a:lstStyle/>
          <a:p>
            <a:pPr marL="292608" lvl="1" fontAlgn="b"/>
            <a:r>
              <a:rPr lang="en-US" b="1" dirty="0" smtClean="0">
                <a:solidFill>
                  <a:srgbClr val="000000"/>
                </a:solidFill>
                <a:latin typeface="Calibri"/>
              </a:rPr>
              <a:t>Accuracy</a:t>
            </a:r>
          </a:p>
          <a:p>
            <a:pPr marL="557784" lvl="2" fontAlgn="b"/>
            <a:r>
              <a:rPr lang="en-US" dirty="0" smtClean="0">
                <a:solidFill>
                  <a:srgbClr val="000000"/>
                </a:solidFill>
                <a:latin typeface="Calibri"/>
              </a:rPr>
              <a:t>Good Control Calibration</a:t>
            </a:r>
          </a:p>
          <a:p>
            <a:pPr marL="557784" lvl="2" fontAlgn="b"/>
            <a:r>
              <a:rPr lang="en-US" dirty="0" smtClean="0">
                <a:solidFill>
                  <a:srgbClr val="000000"/>
                </a:solidFill>
                <a:latin typeface="Calibri"/>
              </a:rPr>
              <a:t>Correct Gear Ratio</a:t>
            </a:r>
          </a:p>
          <a:p>
            <a:pPr marL="292608" lvl="1" fontAlgn="b"/>
            <a:r>
              <a:rPr lang="en-US" b="1" dirty="0" smtClean="0">
                <a:solidFill>
                  <a:srgbClr val="000000"/>
                </a:solidFill>
                <a:latin typeface="Calibri"/>
              </a:rPr>
              <a:t>Climbing Ability</a:t>
            </a:r>
          </a:p>
          <a:p>
            <a:pPr marL="557784" lvl="2" fontAlgn="b"/>
            <a:r>
              <a:rPr lang="en-US" sz="2100" dirty="0" smtClean="0">
                <a:solidFill>
                  <a:srgbClr val="000000"/>
                </a:solidFill>
                <a:latin typeface="Calibri"/>
              </a:rPr>
              <a:t>High Traction</a:t>
            </a:r>
          </a:p>
          <a:p>
            <a:pPr marL="557784" lvl="2" fontAlgn="b"/>
            <a:r>
              <a:rPr lang="en-US" sz="2100" dirty="0" smtClean="0">
                <a:solidFill>
                  <a:srgbClr val="000000"/>
                </a:solidFill>
                <a:latin typeface="Calibri"/>
              </a:rPr>
              <a:t>Ground Clearance</a:t>
            </a:r>
          </a:p>
          <a:p>
            <a:pPr marL="557784" lvl="2" fontAlgn="b"/>
            <a:r>
              <a:rPr lang="en-US" sz="2100" dirty="0" smtClean="0">
                <a:solidFill>
                  <a:srgbClr val="000000"/>
                </a:solidFill>
                <a:latin typeface="Calibri"/>
              </a:rPr>
              <a:t>Correct Gear Ratio</a:t>
            </a:r>
          </a:p>
          <a:p>
            <a:pPr marL="292608" lvl="1" fontAlgn="b"/>
            <a:r>
              <a:rPr lang="en-US" b="1" dirty="0" smtClean="0">
                <a:solidFill>
                  <a:srgbClr val="000000"/>
                </a:solidFill>
                <a:latin typeface="Calibri"/>
              </a:rPr>
              <a:t>Reliability/ Durability</a:t>
            </a:r>
          </a:p>
          <a:p>
            <a:pPr marL="557784" lvl="2" fontAlgn="b"/>
            <a:r>
              <a:rPr lang="en-US" sz="2100" dirty="0" smtClean="0">
                <a:solidFill>
                  <a:srgbClr val="000000"/>
                </a:solidFill>
                <a:latin typeface="Calibri"/>
              </a:rPr>
              <a:t>Simple</a:t>
            </a:r>
          </a:p>
          <a:p>
            <a:pPr marL="557784" lvl="2" fontAlgn="b"/>
            <a:r>
              <a:rPr lang="en-US" sz="2100" dirty="0" smtClean="0">
                <a:solidFill>
                  <a:srgbClr val="000000"/>
                </a:solidFill>
                <a:latin typeface="Calibri"/>
              </a:rPr>
              <a:t>Robust</a:t>
            </a:r>
          </a:p>
          <a:p>
            <a:pPr marL="557784" lvl="2" fontAlgn="b"/>
            <a:r>
              <a:rPr lang="en-US" sz="2100" dirty="0" smtClean="0">
                <a:solidFill>
                  <a:srgbClr val="000000"/>
                </a:solidFill>
                <a:latin typeface="Calibri"/>
              </a:rPr>
              <a:t>Good Fastening Systems</a:t>
            </a:r>
          </a:p>
          <a:p>
            <a:pPr marL="292608" lvl="1" fontAlgn="b"/>
            <a:r>
              <a:rPr lang="en-US" b="1" dirty="0" smtClean="0">
                <a:solidFill>
                  <a:srgbClr val="000000"/>
                </a:solidFill>
                <a:latin typeface="Calibri"/>
              </a:rPr>
              <a:t>Ease of Control</a:t>
            </a:r>
          </a:p>
          <a:p>
            <a:pPr marL="557784" lvl="2" fontAlgn="b"/>
            <a:r>
              <a:rPr lang="en-US" sz="2100" dirty="0" smtClean="0">
                <a:solidFill>
                  <a:srgbClr val="000000"/>
                </a:solidFill>
                <a:latin typeface="Calibri"/>
              </a:rPr>
              <a:t>Intuitive Control</a:t>
            </a:r>
          </a:p>
          <a:p>
            <a:pPr marL="557784" lvl="2" fontAlgn="b"/>
            <a:r>
              <a:rPr lang="en-US" sz="2100" dirty="0" smtClean="0">
                <a:solidFill>
                  <a:srgbClr val="000000"/>
                </a:solidFill>
                <a:latin typeface="Calibri"/>
              </a:rPr>
              <a:t>High Reliability</a:t>
            </a:r>
          </a:p>
          <a:p>
            <a:pPr marL="292608" lvl="1" fontAlgn="b"/>
            <a:r>
              <a:rPr lang="en-US" b="1" dirty="0" smtClean="0">
                <a:solidFill>
                  <a:srgbClr val="000000"/>
                </a:solidFill>
                <a:latin typeface="Calibri"/>
              </a:rPr>
              <a:t>Maneuverability</a:t>
            </a:r>
          </a:p>
          <a:p>
            <a:pPr marL="557784" lvl="2" fontAlgn="b"/>
            <a:r>
              <a:rPr lang="en-US" dirty="0" smtClean="0">
                <a:solidFill>
                  <a:srgbClr val="000000"/>
                </a:solidFill>
                <a:latin typeface="Calibri"/>
              </a:rPr>
              <a:t>Good Turning Method</a:t>
            </a:r>
          </a:p>
          <a:p>
            <a:pPr marL="557784" lvl="2" fontAlgn="b"/>
            <a:endParaRPr lang="en-US" sz="2100" dirty="0" smtClean="0">
              <a:solidFill>
                <a:srgbClr val="000000"/>
              </a:solidFill>
              <a:latin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Transmissions – BB P80 Series</a:t>
            </a:r>
            <a:endParaRPr lang="en-US" dirty="0"/>
          </a:p>
        </p:txBody>
      </p:sp>
      <p:sp>
        <p:nvSpPr>
          <p:cNvPr id="3" name="Content Placeholder 2"/>
          <p:cNvSpPr>
            <a:spLocks noGrp="1"/>
          </p:cNvSpPr>
          <p:nvPr>
            <p:ph idx="1"/>
          </p:nvPr>
        </p:nvSpPr>
        <p:spPr>
          <a:xfrm>
            <a:off x="4724400" y="1775191"/>
            <a:ext cx="3962400" cy="4625609"/>
          </a:xfrm>
        </p:spPr>
        <p:txBody>
          <a:bodyPr>
            <a:normAutofit fontScale="85000" lnSpcReduction="20000"/>
          </a:bodyPr>
          <a:lstStyle/>
          <a:p>
            <a:r>
              <a:rPr lang="en-US" dirty="0" err="1" smtClean="0"/>
              <a:t>BaneBots</a:t>
            </a:r>
            <a:r>
              <a:rPr lang="en-US" dirty="0" smtClean="0"/>
              <a:t> Planetary </a:t>
            </a:r>
            <a:r>
              <a:rPr lang="en-US" dirty="0" err="1" smtClean="0"/>
              <a:t>GearBox</a:t>
            </a:r>
            <a:endParaRPr lang="en-US" dirty="0" smtClean="0"/>
          </a:p>
          <a:p>
            <a:pPr lvl="1"/>
            <a:r>
              <a:rPr lang="en-US" dirty="0" smtClean="0"/>
              <a:t>Max Torque: 85ft-lbs</a:t>
            </a:r>
          </a:p>
          <a:p>
            <a:pPr lvl="1"/>
            <a:r>
              <a:rPr lang="en-US" dirty="0" smtClean="0"/>
              <a:t>Available with or without motor</a:t>
            </a:r>
          </a:p>
          <a:p>
            <a:r>
              <a:rPr lang="en-US" dirty="0" smtClean="0"/>
              <a:t>Gear Ratios</a:t>
            </a:r>
          </a:p>
          <a:p>
            <a:pPr lvl="1"/>
            <a:r>
              <a:rPr lang="en-US" dirty="0" smtClean="0"/>
              <a:t>3:1	4: 1	9:1</a:t>
            </a:r>
          </a:p>
          <a:p>
            <a:pPr lvl="1"/>
            <a:r>
              <a:rPr lang="en-US" dirty="0" smtClean="0"/>
              <a:t>12:1	16:1	27.1</a:t>
            </a:r>
          </a:p>
          <a:p>
            <a:pPr lvl="1"/>
            <a:r>
              <a:rPr lang="en-US" dirty="0" smtClean="0"/>
              <a:t>36:1	48:1	64:1</a:t>
            </a:r>
          </a:p>
          <a:p>
            <a:pPr lvl="1"/>
            <a:r>
              <a:rPr lang="en-US" dirty="0" smtClean="0"/>
              <a:t>81:1	108:1	144:1</a:t>
            </a:r>
          </a:p>
          <a:p>
            <a:pPr lvl="1"/>
            <a:r>
              <a:rPr lang="en-US" dirty="0" smtClean="0"/>
              <a:t>192:1	256:1</a:t>
            </a:r>
          </a:p>
          <a:p>
            <a:r>
              <a:rPr lang="en-US" dirty="0" smtClean="0"/>
              <a:t>$79.50 - $157.25</a:t>
            </a:r>
          </a:p>
          <a:p>
            <a:pPr lvl="1"/>
            <a:endParaRPr lang="en-US" dirty="0" smtClean="0"/>
          </a:p>
          <a:p>
            <a:pPr lvl="1"/>
            <a:endParaRPr lang="en-US" dirty="0"/>
          </a:p>
        </p:txBody>
      </p:sp>
      <p:pic>
        <p:nvPicPr>
          <p:cNvPr id="84994" name="Picture 2" descr="P80 Gearbox: Standard Shaft, CIM Mount, 3:1"/>
          <p:cNvPicPr>
            <a:picLocks noChangeAspect="1" noChangeArrowheads="1"/>
          </p:cNvPicPr>
          <p:nvPr/>
        </p:nvPicPr>
        <p:blipFill>
          <a:blip r:embed="rId2"/>
          <a:srcRect/>
          <a:stretch>
            <a:fillRect/>
          </a:stretch>
        </p:blipFill>
        <p:spPr bwMode="auto">
          <a:xfrm>
            <a:off x="228600" y="2819400"/>
            <a:ext cx="3524250" cy="281940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BB P80 Dual</a:t>
            </a:r>
            <a:endParaRPr lang="en-US" dirty="0"/>
          </a:p>
        </p:txBody>
      </p:sp>
      <p:sp>
        <p:nvSpPr>
          <p:cNvPr id="3" name="Content Placeholder 2"/>
          <p:cNvSpPr>
            <a:spLocks noGrp="1"/>
          </p:cNvSpPr>
          <p:nvPr>
            <p:ph idx="1"/>
          </p:nvPr>
        </p:nvSpPr>
        <p:spPr>
          <a:xfrm>
            <a:off x="4343400" y="1775191"/>
            <a:ext cx="4343400" cy="4625609"/>
          </a:xfrm>
        </p:spPr>
        <p:txBody>
          <a:bodyPr>
            <a:normAutofit fontScale="92500" lnSpcReduction="20000"/>
          </a:bodyPr>
          <a:lstStyle/>
          <a:p>
            <a:r>
              <a:rPr lang="en-US" dirty="0" err="1" smtClean="0"/>
              <a:t>BaneBots</a:t>
            </a:r>
            <a:r>
              <a:rPr lang="en-US" dirty="0" smtClean="0"/>
              <a:t> Planetary </a:t>
            </a:r>
            <a:r>
              <a:rPr lang="en-US" dirty="0" err="1" smtClean="0"/>
              <a:t>GearBox</a:t>
            </a:r>
            <a:endParaRPr lang="en-US" dirty="0" smtClean="0"/>
          </a:p>
          <a:p>
            <a:pPr lvl="1"/>
            <a:r>
              <a:rPr lang="en-US" dirty="0" smtClean="0"/>
              <a:t>Max Torque: 85ft-lbs</a:t>
            </a:r>
          </a:p>
          <a:p>
            <a:pPr lvl="1"/>
            <a:r>
              <a:rPr lang="en-US" dirty="0" smtClean="0"/>
              <a:t>Available with or without motor</a:t>
            </a:r>
          </a:p>
          <a:p>
            <a:r>
              <a:rPr lang="en-US" dirty="0" smtClean="0"/>
              <a:t>Gear Ratios</a:t>
            </a:r>
          </a:p>
          <a:p>
            <a:pPr lvl="1"/>
            <a:r>
              <a:rPr lang="en-US" dirty="0" smtClean="0"/>
              <a:t>4: 1	12:1	16:1	</a:t>
            </a:r>
          </a:p>
          <a:p>
            <a:pPr lvl="1"/>
            <a:r>
              <a:rPr lang="en-US" dirty="0" smtClean="0"/>
              <a:t>36:1	48:1	64:1</a:t>
            </a:r>
          </a:p>
          <a:p>
            <a:pPr lvl="1"/>
            <a:r>
              <a:rPr lang="en-US" dirty="0" smtClean="0"/>
              <a:t>108:1	144:1	192:1</a:t>
            </a:r>
          </a:p>
          <a:p>
            <a:pPr lvl="1"/>
            <a:r>
              <a:rPr lang="en-US" dirty="0" smtClean="0"/>
              <a:t>256:1</a:t>
            </a:r>
          </a:p>
          <a:p>
            <a:r>
              <a:rPr lang="en-US" dirty="0" smtClean="0"/>
              <a:t>$124.75 - $199.75</a:t>
            </a:r>
          </a:p>
          <a:p>
            <a:endParaRPr lang="en-US" b="1" dirty="0"/>
          </a:p>
        </p:txBody>
      </p:sp>
      <p:pic>
        <p:nvPicPr>
          <p:cNvPr id="97282" name="Picture 2" descr="P80 Semi-Custom 2 motor gearbox"/>
          <p:cNvPicPr>
            <a:picLocks noChangeAspect="1" noChangeArrowheads="1"/>
          </p:cNvPicPr>
          <p:nvPr/>
        </p:nvPicPr>
        <p:blipFill>
          <a:blip r:embed="rId2"/>
          <a:srcRect/>
          <a:stretch>
            <a:fillRect/>
          </a:stretch>
        </p:blipFill>
        <p:spPr bwMode="auto">
          <a:xfrm>
            <a:off x="228600" y="2438400"/>
            <a:ext cx="4000500" cy="32004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Shiftable</a:t>
            </a:r>
            <a:r>
              <a:rPr lang="en-US" dirty="0" smtClean="0"/>
              <a:t> Transmission: </a:t>
            </a:r>
            <a:r>
              <a:rPr lang="en-US" dirty="0" err="1" smtClean="0"/>
              <a:t>AndyMark</a:t>
            </a:r>
            <a:r>
              <a:rPr lang="en-US" dirty="0" smtClean="0"/>
              <a:t> (AM)</a:t>
            </a:r>
            <a:endParaRPr lang="en-US" dirty="0"/>
          </a:p>
        </p:txBody>
      </p:sp>
      <p:sp>
        <p:nvSpPr>
          <p:cNvPr id="3" name="Content Placeholder 2"/>
          <p:cNvSpPr>
            <a:spLocks noGrp="1"/>
          </p:cNvSpPr>
          <p:nvPr>
            <p:ph idx="1"/>
          </p:nvPr>
        </p:nvSpPr>
        <p:spPr>
          <a:xfrm>
            <a:off x="457200" y="1775191"/>
            <a:ext cx="4876800" cy="4625609"/>
          </a:xfrm>
        </p:spPr>
        <p:txBody>
          <a:bodyPr>
            <a:normAutofit/>
          </a:bodyPr>
          <a:lstStyle/>
          <a:p>
            <a:r>
              <a:rPr lang="en-US" dirty="0" smtClean="0"/>
              <a:t>Super Shifter am-0114</a:t>
            </a:r>
          </a:p>
          <a:p>
            <a:r>
              <a:rPr lang="en-US" dirty="0" smtClean="0"/>
              <a:t>Available from </a:t>
            </a:r>
            <a:r>
              <a:rPr lang="en-US" dirty="0" err="1" smtClean="0"/>
              <a:t>AndyMark</a:t>
            </a:r>
            <a:endParaRPr lang="en-US" dirty="0" smtClean="0"/>
          </a:p>
          <a:p>
            <a:pPr lvl="1"/>
            <a:r>
              <a:rPr lang="en-US" dirty="0" smtClean="0">
                <a:hlinkClick r:id="rId2"/>
              </a:rPr>
              <a:t>www.andymark.biz</a:t>
            </a:r>
            <a:endParaRPr lang="en-US" dirty="0" smtClean="0"/>
          </a:p>
          <a:p>
            <a:pPr lvl="1"/>
            <a:r>
              <a:rPr lang="en-US" dirty="0" smtClean="0"/>
              <a:t>Purchased as set</a:t>
            </a:r>
          </a:p>
          <a:p>
            <a:pPr lvl="1"/>
            <a:r>
              <a:rPr lang="en-US" dirty="0" smtClean="0"/>
              <a:t>Cost with Shipping</a:t>
            </a:r>
          </a:p>
          <a:p>
            <a:pPr lvl="2"/>
            <a:r>
              <a:rPr lang="en-US" dirty="0" smtClean="0"/>
              <a:t>$360.90 EACH</a:t>
            </a:r>
          </a:p>
          <a:p>
            <a:pPr>
              <a:buNone/>
            </a:pPr>
            <a:endParaRPr lang="en-US" dirty="0" smtClean="0"/>
          </a:p>
        </p:txBody>
      </p:sp>
      <p:pic>
        <p:nvPicPr>
          <p:cNvPr id="1026" name="Picture 2" descr="http://lib.store.yahoo.net/lib/yhst-33833170891817/Super-Shifter-pneu-bk500.jpg"/>
          <p:cNvPicPr>
            <a:picLocks noChangeAspect="1" noChangeArrowheads="1"/>
          </p:cNvPicPr>
          <p:nvPr/>
        </p:nvPicPr>
        <p:blipFill>
          <a:blip r:embed="rId3"/>
          <a:srcRect/>
          <a:stretch>
            <a:fillRect/>
          </a:stretch>
        </p:blipFill>
        <p:spPr bwMode="auto">
          <a:xfrm>
            <a:off x="6004594" y="1600200"/>
            <a:ext cx="3139406" cy="2800350"/>
          </a:xfrm>
          <a:prstGeom prst="rect">
            <a:avLst/>
          </a:prstGeom>
          <a:noFill/>
        </p:spPr>
      </p:pic>
      <p:pic>
        <p:nvPicPr>
          <p:cNvPr id="1028" name="Picture 4" descr="http://lib.store.yahoo.net/lib/yhst-33833170891817/Super-Shifter-servo-bk500.jpg"/>
          <p:cNvPicPr>
            <a:picLocks noChangeAspect="1" noChangeArrowheads="1"/>
          </p:cNvPicPr>
          <p:nvPr/>
        </p:nvPicPr>
        <p:blipFill>
          <a:blip r:embed="rId4"/>
          <a:srcRect/>
          <a:stretch>
            <a:fillRect/>
          </a:stretch>
        </p:blipFill>
        <p:spPr bwMode="auto">
          <a:xfrm>
            <a:off x="5867400" y="4267200"/>
            <a:ext cx="2321673" cy="2187016"/>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Shifting Transmissions: NDB</a:t>
            </a:r>
            <a:endParaRPr lang="en-US" dirty="0"/>
          </a:p>
        </p:txBody>
      </p:sp>
      <p:sp>
        <p:nvSpPr>
          <p:cNvPr id="3" name="Content Placeholder 2"/>
          <p:cNvSpPr>
            <a:spLocks noGrp="1"/>
          </p:cNvSpPr>
          <p:nvPr>
            <p:ph idx="1"/>
          </p:nvPr>
        </p:nvSpPr>
        <p:spPr>
          <a:xfrm>
            <a:off x="457200" y="1775191"/>
            <a:ext cx="4724400" cy="4625609"/>
          </a:xfrm>
        </p:spPr>
        <p:txBody>
          <a:bodyPr>
            <a:normAutofit/>
          </a:bodyPr>
          <a:lstStyle/>
          <a:p>
            <a:r>
              <a:rPr lang="en-US" dirty="0" smtClean="0"/>
              <a:t>Nothing But </a:t>
            </a:r>
            <a:r>
              <a:rPr lang="en-US" dirty="0" err="1" smtClean="0"/>
              <a:t>DeWalts</a:t>
            </a:r>
            <a:endParaRPr lang="en-US" dirty="0" smtClean="0"/>
          </a:p>
          <a:p>
            <a:pPr lvl="1"/>
            <a:r>
              <a:rPr lang="en-US" dirty="0" smtClean="0"/>
              <a:t>Team Modifies DeWalt XRP Drill</a:t>
            </a:r>
          </a:p>
          <a:p>
            <a:pPr lvl="1"/>
            <a:r>
              <a:rPr lang="en-US" dirty="0" smtClean="0"/>
              <a:t>Purchase Pieces and Assemble</a:t>
            </a:r>
          </a:p>
          <a:p>
            <a:pPr lvl="1"/>
            <a:r>
              <a:rPr lang="en-US" dirty="0" smtClean="0"/>
              <a:t>COST with Shipping:  </a:t>
            </a:r>
          </a:p>
          <a:p>
            <a:pPr lvl="2"/>
            <a:r>
              <a:rPr lang="en-US" dirty="0" smtClean="0"/>
              <a:t>$108.32 EACH!</a:t>
            </a:r>
          </a:p>
          <a:p>
            <a:pPr lvl="1"/>
            <a:endParaRPr lang="en-US" dirty="0" smtClean="0"/>
          </a:p>
          <a:p>
            <a:endParaRPr lang="en-US" dirty="0" smtClean="0"/>
          </a:p>
          <a:p>
            <a:endParaRPr lang="en-US" dirty="0" smtClean="0"/>
          </a:p>
          <a:p>
            <a:endParaRPr lang="en-US" dirty="0"/>
          </a:p>
        </p:txBody>
      </p:sp>
      <p:pic>
        <p:nvPicPr>
          <p:cNvPr id="17412" name="Picture 4"/>
          <p:cNvPicPr>
            <a:picLocks noChangeAspect="1" noChangeArrowheads="1"/>
          </p:cNvPicPr>
          <p:nvPr/>
        </p:nvPicPr>
        <p:blipFill>
          <a:blip r:embed="rId2"/>
          <a:srcRect/>
          <a:stretch>
            <a:fillRect/>
          </a:stretch>
        </p:blipFill>
        <p:spPr bwMode="auto">
          <a:xfrm rot="5400000">
            <a:off x="5032381" y="2778559"/>
            <a:ext cx="4724400" cy="23676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SS and NBD</a:t>
            </a:r>
            <a:endParaRPr lang="en-US" dirty="0"/>
          </a:p>
        </p:txBody>
      </p:sp>
      <p:sp>
        <p:nvSpPr>
          <p:cNvPr id="3" name="Text Placeholder 2"/>
          <p:cNvSpPr>
            <a:spLocks noGrp="1"/>
          </p:cNvSpPr>
          <p:nvPr>
            <p:ph type="body" idx="1"/>
          </p:nvPr>
        </p:nvSpPr>
        <p:spPr/>
        <p:txBody>
          <a:bodyPr/>
          <a:lstStyle/>
          <a:p>
            <a:r>
              <a:rPr lang="en-US" dirty="0" smtClean="0"/>
              <a:t>Super Shifter AM</a:t>
            </a:r>
            <a:endParaRPr lang="en-US" dirty="0"/>
          </a:p>
        </p:txBody>
      </p:sp>
      <p:sp>
        <p:nvSpPr>
          <p:cNvPr id="4" name="Content Placeholder 3"/>
          <p:cNvSpPr>
            <a:spLocks noGrp="1"/>
          </p:cNvSpPr>
          <p:nvPr>
            <p:ph sz="half" idx="2"/>
          </p:nvPr>
        </p:nvSpPr>
        <p:spPr/>
        <p:txBody>
          <a:bodyPr/>
          <a:lstStyle/>
          <a:p>
            <a:r>
              <a:rPr lang="en-US" dirty="0" smtClean="0"/>
              <a:t>2 speed</a:t>
            </a:r>
          </a:p>
          <a:p>
            <a:r>
              <a:rPr lang="en-US" dirty="0" smtClean="0"/>
              <a:t>Interface with</a:t>
            </a:r>
          </a:p>
          <a:p>
            <a:pPr lvl="1"/>
            <a:r>
              <a:rPr lang="en-US" dirty="0" smtClean="0"/>
              <a:t>2 CIMs</a:t>
            </a:r>
          </a:p>
          <a:p>
            <a:pPr lvl="1"/>
            <a:r>
              <a:rPr lang="en-US" dirty="0" smtClean="0"/>
              <a:t>2 AM Planetary Gearbox</a:t>
            </a:r>
          </a:p>
          <a:p>
            <a:r>
              <a:rPr lang="en-US" dirty="0" smtClean="0"/>
              <a:t>Gear Reduction</a:t>
            </a:r>
          </a:p>
          <a:p>
            <a:pPr lvl="1"/>
            <a:r>
              <a:rPr lang="en-US" dirty="0" smtClean="0"/>
              <a:t>67:1 </a:t>
            </a:r>
          </a:p>
          <a:p>
            <a:pPr lvl="1"/>
            <a:r>
              <a:rPr lang="en-US" dirty="0" smtClean="0"/>
              <a:t>17:1</a:t>
            </a:r>
          </a:p>
          <a:p>
            <a:r>
              <a:rPr lang="en-US" dirty="0" smtClean="0"/>
              <a:t>Shifts on the fly</a:t>
            </a:r>
          </a:p>
          <a:p>
            <a:pPr lvl="1"/>
            <a:r>
              <a:rPr lang="en-US" dirty="0" smtClean="0"/>
              <a:t>Servo</a:t>
            </a:r>
          </a:p>
          <a:p>
            <a:pPr lvl="1"/>
            <a:r>
              <a:rPr lang="en-US" dirty="0" smtClean="0"/>
              <a:t>Pneumatic (</a:t>
            </a:r>
            <a:r>
              <a:rPr lang="en-US" dirty="0" err="1" smtClean="0"/>
              <a:t>Bimba</a:t>
            </a:r>
            <a:r>
              <a:rPr lang="en-US" dirty="0" smtClean="0"/>
              <a:t> series)</a:t>
            </a:r>
            <a:endParaRPr lang="en-US" dirty="0"/>
          </a:p>
        </p:txBody>
      </p:sp>
      <p:sp>
        <p:nvSpPr>
          <p:cNvPr id="5" name="Text Placeholder 4"/>
          <p:cNvSpPr>
            <a:spLocks noGrp="1"/>
          </p:cNvSpPr>
          <p:nvPr>
            <p:ph type="body" sz="quarter" idx="3"/>
          </p:nvPr>
        </p:nvSpPr>
        <p:spPr/>
        <p:txBody>
          <a:bodyPr/>
          <a:lstStyle/>
          <a:p>
            <a:r>
              <a:rPr lang="en-US" dirty="0" smtClean="0"/>
              <a:t>Nothing but </a:t>
            </a:r>
            <a:r>
              <a:rPr lang="en-US" dirty="0" err="1" smtClean="0"/>
              <a:t>d</a:t>
            </a:r>
            <a:r>
              <a:rPr lang="en-US" sz="1600" dirty="0" err="1" smtClean="0"/>
              <a:t>e</a:t>
            </a:r>
            <a:r>
              <a:rPr lang="en-US" dirty="0" err="1" smtClean="0"/>
              <a:t>walts</a:t>
            </a:r>
            <a:endParaRPr lang="en-US" dirty="0"/>
          </a:p>
        </p:txBody>
      </p:sp>
      <p:sp>
        <p:nvSpPr>
          <p:cNvPr id="6" name="Content Placeholder 5"/>
          <p:cNvSpPr>
            <a:spLocks noGrp="1"/>
          </p:cNvSpPr>
          <p:nvPr>
            <p:ph sz="quarter" idx="4"/>
          </p:nvPr>
        </p:nvSpPr>
        <p:spPr/>
        <p:txBody>
          <a:bodyPr/>
          <a:lstStyle/>
          <a:p>
            <a:r>
              <a:rPr lang="en-US" dirty="0" smtClean="0"/>
              <a:t>3 speed</a:t>
            </a:r>
          </a:p>
          <a:p>
            <a:r>
              <a:rPr lang="en-US" dirty="0" smtClean="0"/>
              <a:t>Interface with 1:</a:t>
            </a:r>
          </a:p>
          <a:p>
            <a:pPr lvl="1"/>
            <a:r>
              <a:rPr lang="en-US" dirty="0" err="1" smtClean="0"/>
              <a:t>Chiaphua</a:t>
            </a:r>
            <a:r>
              <a:rPr lang="en-US" dirty="0" smtClean="0"/>
              <a:t> (CIM)</a:t>
            </a:r>
          </a:p>
          <a:p>
            <a:pPr lvl="1"/>
            <a:r>
              <a:rPr lang="en-US" dirty="0" smtClean="0"/>
              <a:t>Fischer Price</a:t>
            </a:r>
          </a:p>
          <a:p>
            <a:pPr lvl="1"/>
            <a:r>
              <a:rPr lang="en-US" dirty="0" smtClean="0"/>
              <a:t>Globe Motor</a:t>
            </a:r>
          </a:p>
          <a:p>
            <a:r>
              <a:rPr lang="en-US" dirty="0" smtClean="0"/>
              <a:t>Gear Reduction	</a:t>
            </a:r>
          </a:p>
          <a:p>
            <a:pPr lvl="1"/>
            <a:r>
              <a:rPr lang="en-US" dirty="0" smtClean="0"/>
              <a:t>47:1, 15:1, 12:1</a:t>
            </a:r>
          </a:p>
          <a:p>
            <a:r>
              <a:rPr lang="en-US" dirty="0" smtClean="0"/>
              <a:t>Shifts on the fly</a:t>
            </a:r>
          </a:p>
          <a:p>
            <a:pPr lvl="1"/>
            <a:r>
              <a:rPr lang="en-US" dirty="0" smtClean="0"/>
              <a:t>Servo only</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SS and NBD</a:t>
            </a:r>
            <a:endParaRPr lang="en-US" dirty="0"/>
          </a:p>
        </p:txBody>
      </p:sp>
      <p:sp>
        <p:nvSpPr>
          <p:cNvPr id="3" name="Text Placeholder 2"/>
          <p:cNvSpPr>
            <a:spLocks noGrp="1"/>
          </p:cNvSpPr>
          <p:nvPr>
            <p:ph type="body" idx="1"/>
          </p:nvPr>
        </p:nvSpPr>
        <p:spPr/>
        <p:txBody>
          <a:bodyPr/>
          <a:lstStyle/>
          <a:p>
            <a:r>
              <a:rPr lang="en-US" dirty="0" smtClean="0"/>
              <a:t>Super Shifter AM</a:t>
            </a:r>
            <a:endParaRPr lang="en-US" dirty="0"/>
          </a:p>
        </p:txBody>
      </p:sp>
      <p:sp>
        <p:nvSpPr>
          <p:cNvPr id="4" name="Content Placeholder 3"/>
          <p:cNvSpPr>
            <a:spLocks noGrp="1"/>
          </p:cNvSpPr>
          <p:nvPr>
            <p:ph sz="half" idx="2"/>
          </p:nvPr>
        </p:nvSpPr>
        <p:spPr>
          <a:xfrm>
            <a:off x="457200" y="2449512"/>
            <a:ext cx="4040188" cy="4256088"/>
          </a:xfrm>
        </p:spPr>
        <p:txBody>
          <a:bodyPr>
            <a:normAutofit/>
          </a:bodyPr>
          <a:lstStyle/>
          <a:p>
            <a:r>
              <a:rPr lang="en-US" dirty="0" smtClean="0"/>
              <a:t>Weight: 3.6 lbs w/o motors</a:t>
            </a:r>
          </a:p>
          <a:p>
            <a:r>
              <a:rPr lang="en-US" dirty="0" smtClean="0"/>
              <a:t>Size with:</a:t>
            </a:r>
          </a:p>
          <a:p>
            <a:pPr lvl="1"/>
            <a:r>
              <a:rPr lang="en-US" dirty="0" smtClean="0"/>
              <a:t>CIM: 6” x 4.25” x 8.216</a:t>
            </a:r>
          </a:p>
          <a:p>
            <a:pPr lvl="1"/>
            <a:r>
              <a:rPr lang="en-US" dirty="0" smtClean="0"/>
              <a:t>FP Mod: 6” x 4.25” x 10.344”</a:t>
            </a:r>
          </a:p>
          <a:p>
            <a:r>
              <a:rPr lang="en-US" dirty="0" smtClean="0"/>
              <a:t>Comes with:</a:t>
            </a:r>
          </a:p>
          <a:p>
            <a:pPr lvl="1"/>
            <a:r>
              <a:rPr lang="en-US" dirty="0" smtClean="0"/>
              <a:t>Optical Encoder</a:t>
            </a:r>
          </a:p>
          <a:p>
            <a:pPr lvl="1"/>
            <a:r>
              <a:rPr lang="en-US" dirty="0" smtClean="0"/>
              <a:t>Servo Shifter</a:t>
            </a:r>
          </a:p>
          <a:p>
            <a:pPr lvl="1"/>
            <a:r>
              <a:rPr lang="en-US" dirty="0" smtClean="0"/>
              <a:t>12 tooth #35 chain output sprockets per shaft</a:t>
            </a:r>
          </a:p>
          <a:p>
            <a:r>
              <a:rPr lang="en-US" dirty="0" smtClean="0"/>
              <a:t>Optional to purchase</a:t>
            </a:r>
          </a:p>
          <a:p>
            <a:pPr lvl="1"/>
            <a:r>
              <a:rPr lang="en-US" dirty="0" smtClean="0"/>
              <a:t>4:1 high/low ratio</a:t>
            </a:r>
          </a:p>
        </p:txBody>
      </p:sp>
      <p:sp>
        <p:nvSpPr>
          <p:cNvPr id="5" name="Text Placeholder 4"/>
          <p:cNvSpPr>
            <a:spLocks noGrp="1"/>
          </p:cNvSpPr>
          <p:nvPr>
            <p:ph type="body" sz="quarter" idx="3"/>
          </p:nvPr>
        </p:nvSpPr>
        <p:spPr/>
        <p:txBody>
          <a:bodyPr/>
          <a:lstStyle/>
          <a:p>
            <a:r>
              <a:rPr lang="en-US" dirty="0" smtClean="0"/>
              <a:t>Nothing but </a:t>
            </a:r>
            <a:r>
              <a:rPr lang="en-US" dirty="0" err="1" smtClean="0"/>
              <a:t>d</a:t>
            </a:r>
            <a:r>
              <a:rPr lang="en-US" sz="1600" dirty="0" err="1" smtClean="0"/>
              <a:t>e</a:t>
            </a:r>
            <a:r>
              <a:rPr lang="en-US" dirty="0" err="1" smtClean="0"/>
              <a:t>walts</a:t>
            </a:r>
            <a:endParaRPr lang="en-US" dirty="0"/>
          </a:p>
        </p:txBody>
      </p:sp>
      <p:sp>
        <p:nvSpPr>
          <p:cNvPr id="6" name="Content Placeholder 5"/>
          <p:cNvSpPr>
            <a:spLocks noGrp="1"/>
          </p:cNvSpPr>
          <p:nvPr>
            <p:ph sz="quarter" idx="4"/>
          </p:nvPr>
        </p:nvSpPr>
        <p:spPr/>
        <p:txBody>
          <a:bodyPr/>
          <a:lstStyle/>
          <a:p>
            <a:r>
              <a:rPr lang="en-US" dirty="0" smtClean="0"/>
              <a:t>Weight:  &lt; 2 lbs w/o motors</a:t>
            </a:r>
          </a:p>
          <a:p>
            <a:r>
              <a:rPr lang="en-US" dirty="0" smtClean="0"/>
              <a:t>Size</a:t>
            </a:r>
          </a:p>
          <a:p>
            <a:pPr lvl="1"/>
            <a:r>
              <a:rPr lang="en-US" dirty="0" smtClean="0"/>
              <a:t>CIM: 9.5” x 4” x 3”</a:t>
            </a:r>
          </a:p>
          <a:p>
            <a:pPr lvl="1"/>
            <a:r>
              <a:rPr lang="en-US" dirty="0" smtClean="0"/>
              <a:t>Other: Varies on use</a:t>
            </a:r>
          </a:p>
          <a:p>
            <a:r>
              <a:rPr lang="en-US" dirty="0" smtClean="0"/>
              <a:t>Does not come with</a:t>
            </a:r>
          </a:p>
          <a:p>
            <a:pPr lvl="1"/>
            <a:r>
              <a:rPr lang="en-US" dirty="0" smtClean="0"/>
              <a:t>Servo</a:t>
            </a:r>
          </a:p>
          <a:p>
            <a:pPr lvl="1"/>
            <a:r>
              <a:rPr lang="en-US" dirty="0" smtClean="0"/>
              <a:t>Servo Shifter</a:t>
            </a:r>
          </a:p>
          <a:p>
            <a:pPr lvl="1"/>
            <a:r>
              <a:rPr lang="en-US" dirty="0" smtClean="0"/>
              <a:t>Encoder</a:t>
            </a:r>
          </a:p>
          <a:p>
            <a:pPr lvl="1"/>
            <a:r>
              <a:rPr lang="en-US" dirty="0" smtClean="0"/>
              <a:t>Mounting plates</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Custom Gearboxes</a:t>
            </a:r>
            <a:endParaRPr lang="en-US" dirty="0"/>
          </a:p>
        </p:txBody>
      </p:sp>
      <p:sp>
        <p:nvSpPr>
          <p:cNvPr id="3" name="Content Placeholder 2"/>
          <p:cNvSpPr>
            <a:spLocks noGrp="1"/>
          </p:cNvSpPr>
          <p:nvPr>
            <p:ph idx="1"/>
          </p:nvPr>
        </p:nvSpPr>
        <p:spPr>
          <a:xfrm>
            <a:off x="304800" y="1775191"/>
            <a:ext cx="4648200" cy="4854209"/>
          </a:xfrm>
        </p:spPr>
        <p:txBody>
          <a:bodyPr>
            <a:normAutofit/>
          </a:bodyPr>
          <a:lstStyle/>
          <a:p>
            <a:r>
              <a:rPr lang="en-US" dirty="0" smtClean="0"/>
              <a:t>Many teams build their own gearboxes</a:t>
            </a:r>
          </a:p>
          <a:p>
            <a:pPr lvl="1"/>
            <a:r>
              <a:rPr lang="en-US" dirty="0" smtClean="0"/>
              <a:t>Built to suit</a:t>
            </a:r>
          </a:p>
          <a:p>
            <a:pPr lvl="1"/>
            <a:r>
              <a:rPr lang="en-US" dirty="0" smtClean="0"/>
              <a:t>Can be very rugged</a:t>
            </a:r>
          </a:p>
          <a:p>
            <a:pPr lvl="1"/>
            <a:r>
              <a:rPr lang="en-US" dirty="0" smtClean="0"/>
              <a:t>Can include single or multiple motors</a:t>
            </a:r>
          </a:p>
          <a:p>
            <a:pPr lvl="1"/>
            <a:r>
              <a:rPr lang="en-US" dirty="0" smtClean="0"/>
              <a:t>Easier to add custom and Advanced features</a:t>
            </a:r>
          </a:p>
          <a:p>
            <a:pPr lvl="2"/>
            <a:r>
              <a:rPr lang="en-US" dirty="0" smtClean="0"/>
              <a:t>Shift, Encoders, </a:t>
            </a:r>
            <a:r>
              <a:rPr lang="en-US" dirty="0" err="1" smtClean="0"/>
              <a:t>Straffing</a:t>
            </a:r>
            <a:r>
              <a:rPr lang="en-US" dirty="0" smtClean="0"/>
              <a:t>, etc.</a:t>
            </a:r>
          </a:p>
        </p:txBody>
      </p:sp>
      <p:pic>
        <p:nvPicPr>
          <p:cNvPr id="98306" name="Picture 2"/>
          <p:cNvPicPr>
            <a:picLocks noChangeAspect="1" noChangeArrowheads="1"/>
          </p:cNvPicPr>
          <p:nvPr/>
        </p:nvPicPr>
        <p:blipFill>
          <a:blip r:embed="rId2"/>
          <a:srcRect r="7895" b="7058"/>
          <a:stretch>
            <a:fillRect/>
          </a:stretch>
        </p:blipFill>
        <p:spPr bwMode="auto">
          <a:xfrm>
            <a:off x="5105400" y="2438400"/>
            <a:ext cx="3690937" cy="34000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Custom Gearbox</a:t>
            </a:r>
            <a:endParaRPr lang="en-US" dirty="0"/>
          </a:p>
        </p:txBody>
      </p:sp>
      <p:sp>
        <p:nvSpPr>
          <p:cNvPr id="3" name="Content Placeholder 2"/>
          <p:cNvSpPr>
            <a:spLocks noGrp="1"/>
          </p:cNvSpPr>
          <p:nvPr>
            <p:ph idx="1"/>
          </p:nvPr>
        </p:nvSpPr>
        <p:spPr>
          <a:xfrm>
            <a:off x="457200" y="1775191"/>
            <a:ext cx="4191000" cy="4625609"/>
          </a:xfrm>
        </p:spPr>
        <p:txBody>
          <a:bodyPr>
            <a:normAutofit lnSpcReduction="10000"/>
          </a:bodyPr>
          <a:lstStyle/>
          <a:p>
            <a:r>
              <a:rPr lang="en-US" dirty="0" smtClean="0"/>
              <a:t>Two 1/4” aluminum plates to mount shafts, separated by either four posts or two more aluminum plates</a:t>
            </a:r>
          </a:p>
          <a:p>
            <a:r>
              <a:rPr lang="en-US" dirty="0" smtClean="0"/>
              <a:t>Motor(s) bolted into back plate</a:t>
            </a:r>
          </a:p>
          <a:p>
            <a:r>
              <a:rPr lang="en-US" dirty="0" smtClean="0"/>
              <a:t>Sprockets and chain to wheels</a:t>
            </a:r>
            <a:endParaRPr lang="en-US" dirty="0"/>
          </a:p>
        </p:txBody>
      </p:sp>
      <p:pic>
        <p:nvPicPr>
          <p:cNvPr id="99330" name="Picture 2"/>
          <p:cNvPicPr>
            <a:picLocks noChangeAspect="1" noChangeArrowheads="1"/>
          </p:cNvPicPr>
          <p:nvPr/>
        </p:nvPicPr>
        <p:blipFill>
          <a:blip r:embed="rId2"/>
          <a:srcRect l="5745" t="661" r="9149" b="7709"/>
          <a:stretch>
            <a:fillRect/>
          </a:stretch>
        </p:blipFill>
        <p:spPr bwMode="auto">
          <a:xfrm>
            <a:off x="4953000" y="2133600"/>
            <a:ext cx="4029808"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Custom Gearbox: Power </a:t>
            </a:r>
            <a:r>
              <a:rPr lang="en-US" dirty="0" err="1" smtClean="0"/>
              <a:t>Transmisison</a:t>
            </a:r>
            <a:endParaRPr lang="en-US" dirty="0"/>
          </a:p>
        </p:txBody>
      </p:sp>
      <p:sp>
        <p:nvSpPr>
          <p:cNvPr id="3" name="Content Placeholder 2"/>
          <p:cNvSpPr>
            <a:spLocks noGrp="1"/>
          </p:cNvSpPr>
          <p:nvPr>
            <p:ph idx="1"/>
          </p:nvPr>
        </p:nvSpPr>
        <p:spPr>
          <a:xfrm>
            <a:off x="457200" y="1775191"/>
            <a:ext cx="3657600" cy="4625609"/>
          </a:xfrm>
        </p:spPr>
        <p:txBody>
          <a:bodyPr>
            <a:normAutofit fontScale="77500" lnSpcReduction="20000"/>
          </a:bodyPr>
          <a:lstStyle/>
          <a:p>
            <a:r>
              <a:rPr lang="en-US" dirty="0" smtClean="0"/>
              <a:t>Keyways</a:t>
            </a:r>
          </a:p>
          <a:p>
            <a:pPr lvl="1"/>
            <a:r>
              <a:rPr lang="en-US" dirty="0" smtClean="0"/>
              <a:t>Strong</a:t>
            </a:r>
          </a:p>
          <a:p>
            <a:pPr lvl="1"/>
            <a:r>
              <a:rPr lang="en-US" dirty="0" smtClean="0"/>
              <a:t>Hard to machine Keyway</a:t>
            </a:r>
          </a:p>
          <a:p>
            <a:r>
              <a:rPr lang="en-US" dirty="0" smtClean="0"/>
              <a:t>Pins</a:t>
            </a:r>
          </a:p>
          <a:p>
            <a:pPr lvl="1"/>
            <a:r>
              <a:rPr lang="en-US" dirty="0" smtClean="0"/>
              <a:t>Easy to machine</a:t>
            </a:r>
          </a:p>
          <a:p>
            <a:pPr lvl="1"/>
            <a:r>
              <a:rPr lang="en-US" dirty="0" smtClean="0"/>
              <a:t>Weaker</a:t>
            </a:r>
          </a:p>
          <a:p>
            <a:r>
              <a:rPr lang="en-US" dirty="0" smtClean="0"/>
              <a:t>Set Screws</a:t>
            </a:r>
          </a:p>
          <a:p>
            <a:pPr lvl="1"/>
            <a:r>
              <a:rPr lang="en-US" dirty="0" smtClean="0"/>
              <a:t>Avoid if possible</a:t>
            </a:r>
          </a:p>
          <a:p>
            <a:pPr lvl="1"/>
            <a:r>
              <a:rPr lang="en-US" dirty="0" err="1" smtClean="0"/>
              <a:t>Loctite</a:t>
            </a:r>
            <a:r>
              <a:rPr lang="en-US" dirty="0" smtClean="0"/>
              <a:t> and Knurled if used</a:t>
            </a:r>
          </a:p>
          <a:p>
            <a:r>
              <a:rPr lang="en-US" dirty="0" smtClean="0"/>
              <a:t>Bolts</a:t>
            </a:r>
          </a:p>
          <a:p>
            <a:pPr lvl="1"/>
            <a:r>
              <a:rPr lang="en-US" dirty="0" smtClean="0"/>
              <a:t>Very effective for large gears/sprockets</a:t>
            </a:r>
            <a:endParaRPr lang="en-US" dirty="0"/>
          </a:p>
        </p:txBody>
      </p:sp>
      <p:pic>
        <p:nvPicPr>
          <p:cNvPr id="100354" name="Picture 2"/>
          <p:cNvPicPr>
            <a:picLocks noChangeAspect="1" noChangeArrowheads="1"/>
          </p:cNvPicPr>
          <p:nvPr/>
        </p:nvPicPr>
        <p:blipFill>
          <a:blip r:embed="rId2"/>
          <a:srcRect l="4233" t="4455" r="9725" b="8416"/>
          <a:stretch>
            <a:fillRect/>
          </a:stretch>
        </p:blipFill>
        <p:spPr bwMode="auto">
          <a:xfrm>
            <a:off x="4953000" y="1752600"/>
            <a:ext cx="1383723" cy="1295400"/>
          </a:xfrm>
          <a:prstGeom prst="rect">
            <a:avLst/>
          </a:prstGeom>
          <a:noFill/>
          <a:ln w="9525">
            <a:noFill/>
            <a:miter lim="800000"/>
            <a:headEnd/>
            <a:tailEnd/>
          </a:ln>
          <a:effectLst/>
        </p:spPr>
      </p:pic>
      <p:pic>
        <p:nvPicPr>
          <p:cNvPr id="100355" name="Picture 3"/>
          <p:cNvPicPr>
            <a:picLocks noChangeAspect="1" noChangeArrowheads="1"/>
          </p:cNvPicPr>
          <p:nvPr/>
        </p:nvPicPr>
        <p:blipFill>
          <a:blip r:embed="rId3"/>
          <a:srcRect r="7794" b="10298"/>
          <a:stretch>
            <a:fillRect/>
          </a:stretch>
        </p:blipFill>
        <p:spPr bwMode="auto">
          <a:xfrm>
            <a:off x="6781800" y="1752600"/>
            <a:ext cx="1371600" cy="1289554"/>
          </a:xfrm>
          <a:prstGeom prst="rect">
            <a:avLst/>
          </a:prstGeom>
          <a:noFill/>
          <a:ln w="9525">
            <a:noFill/>
            <a:miter lim="800000"/>
            <a:headEnd/>
            <a:tailEnd/>
          </a:ln>
          <a:effectLst/>
        </p:spPr>
      </p:pic>
      <p:pic>
        <p:nvPicPr>
          <p:cNvPr id="100356" name="Picture 4"/>
          <p:cNvPicPr>
            <a:picLocks noChangeAspect="1" noChangeArrowheads="1"/>
          </p:cNvPicPr>
          <p:nvPr/>
        </p:nvPicPr>
        <p:blipFill>
          <a:blip r:embed="rId4" cstate="print"/>
          <a:srcRect t="1049" r="6576" b="5245"/>
          <a:stretch>
            <a:fillRect/>
          </a:stretch>
        </p:blipFill>
        <p:spPr bwMode="auto">
          <a:xfrm>
            <a:off x="4953000" y="3200400"/>
            <a:ext cx="1371599" cy="1642854"/>
          </a:xfrm>
          <a:prstGeom prst="rect">
            <a:avLst/>
          </a:prstGeom>
          <a:noFill/>
          <a:ln w="9525">
            <a:noFill/>
            <a:miter lim="800000"/>
            <a:headEnd/>
            <a:tailEnd/>
          </a:ln>
          <a:effectLst/>
        </p:spPr>
      </p:pic>
      <p:pic>
        <p:nvPicPr>
          <p:cNvPr id="100357" name="Picture 5"/>
          <p:cNvPicPr>
            <a:picLocks noChangeAspect="1" noChangeArrowheads="1"/>
          </p:cNvPicPr>
          <p:nvPr/>
        </p:nvPicPr>
        <p:blipFill>
          <a:blip r:embed="rId5"/>
          <a:srcRect t="3747" r="11809" b="12313"/>
          <a:stretch>
            <a:fillRect/>
          </a:stretch>
        </p:blipFill>
        <p:spPr bwMode="auto">
          <a:xfrm>
            <a:off x="6781800" y="3200400"/>
            <a:ext cx="1447800" cy="1616917"/>
          </a:xfrm>
          <a:prstGeom prst="rect">
            <a:avLst/>
          </a:prstGeom>
          <a:noFill/>
          <a:ln w="9525">
            <a:noFill/>
            <a:miter lim="800000"/>
            <a:headEnd/>
            <a:tailEnd/>
          </a:ln>
          <a:effectLst/>
        </p:spPr>
      </p:pic>
      <p:pic>
        <p:nvPicPr>
          <p:cNvPr id="100358" name="Picture 6"/>
          <p:cNvPicPr>
            <a:picLocks noChangeAspect="1" noChangeArrowheads="1"/>
          </p:cNvPicPr>
          <p:nvPr/>
        </p:nvPicPr>
        <p:blipFill>
          <a:blip r:embed="rId6"/>
          <a:srcRect r="11234" b="7414"/>
          <a:stretch>
            <a:fillRect/>
          </a:stretch>
        </p:blipFill>
        <p:spPr bwMode="auto">
          <a:xfrm>
            <a:off x="4953000" y="4953001"/>
            <a:ext cx="1371600" cy="1657492"/>
          </a:xfrm>
          <a:prstGeom prst="rect">
            <a:avLst/>
          </a:prstGeom>
          <a:noFill/>
          <a:ln w="9525">
            <a:noFill/>
            <a:miter lim="800000"/>
            <a:headEnd/>
            <a:tailEnd/>
          </a:ln>
          <a:effectLst/>
        </p:spPr>
      </p:pic>
      <p:pic>
        <p:nvPicPr>
          <p:cNvPr id="100359" name="Picture 7"/>
          <p:cNvPicPr>
            <a:picLocks noChangeAspect="1" noChangeArrowheads="1"/>
          </p:cNvPicPr>
          <p:nvPr/>
        </p:nvPicPr>
        <p:blipFill>
          <a:blip r:embed="rId7"/>
          <a:srcRect l="17910" t="3077" r="7463" b="7692"/>
          <a:stretch>
            <a:fillRect/>
          </a:stretch>
        </p:blipFill>
        <p:spPr bwMode="auto">
          <a:xfrm>
            <a:off x="6781800" y="4953000"/>
            <a:ext cx="1447800" cy="16794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AND REALISTIC CONSIDERATIONS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types of Drives are Available?</a:t>
            </a:r>
            <a:endParaRPr lang="en-US" dirty="0"/>
          </a:p>
        </p:txBody>
      </p:sp>
      <p:sp>
        <p:nvSpPr>
          <p:cNvPr id="3" name="Content Placeholder 2"/>
          <p:cNvSpPr>
            <a:spLocks noGrp="1"/>
          </p:cNvSpPr>
          <p:nvPr>
            <p:ph idx="1"/>
          </p:nvPr>
        </p:nvSpPr>
        <p:spPr/>
        <p:txBody>
          <a:bodyPr>
            <a:normAutofit lnSpcReduction="10000"/>
          </a:bodyPr>
          <a:lstStyle/>
          <a:p>
            <a:r>
              <a:rPr lang="en-US" dirty="0" smtClean="0"/>
              <a:t>2 Wheel Drive</a:t>
            </a:r>
          </a:p>
          <a:p>
            <a:r>
              <a:rPr lang="en-US" dirty="0" smtClean="0"/>
              <a:t>4 Wheel Drive with 2 Gearboxes</a:t>
            </a:r>
          </a:p>
          <a:p>
            <a:r>
              <a:rPr lang="en-US" dirty="0" smtClean="0"/>
              <a:t>4 Wheel Drive with 4 Gearboxes</a:t>
            </a:r>
          </a:p>
          <a:p>
            <a:r>
              <a:rPr lang="en-US" dirty="0" smtClean="0"/>
              <a:t>6 Wheel Drive with 2 Gearboxes</a:t>
            </a:r>
          </a:p>
          <a:p>
            <a:r>
              <a:rPr lang="en-US" dirty="0" smtClean="0"/>
              <a:t>Tank Drive and Treads</a:t>
            </a:r>
          </a:p>
          <a:p>
            <a:r>
              <a:rPr lang="en-US" dirty="0" smtClean="0"/>
              <a:t>Omni-directional Drive Systems</a:t>
            </a:r>
          </a:p>
          <a:p>
            <a:pPr lvl="1"/>
            <a:r>
              <a:rPr lang="en-US" dirty="0" smtClean="0"/>
              <a:t>Mecanum</a:t>
            </a:r>
          </a:p>
          <a:p>
            <a:pPr lvl="1"/>
            <a:r>
              <a:rPr lang="en-US" dirty="0" smtClean="0"/>
              <a:t>Holonomic / </a:t>
            </a:r>
            <a:r>
              <a:rPr lang="en-US" dirty="0" err="1" smtClean="0"/>
              <a:t>Killough</a:t>
            </a:r>
            <a:endParaRPr lang="en-US" dirty="0" smtClean="0"/>
          </a:p>
          <a:p>
            <a:pPr lvl="1"/>
            <a:r>
              <a:rPr lang="en-US" dirty="0" smtClean="0"/>
              <a:t>Crab/Swerve</a:t>
            </a:r>
          </a:p>
          <a:p>
            <a:r>
              <a:rPr lang="en-US" dirty="0" smtClean="0"/>
              <a:t>Other</a:t>
            </a:r>
          </a:p>
          <a:p>
            <a:pPr lvl="1"/>
            <a:endParaRPr lang="en-US" dirty="0" smtClean="0"/>
          </a:p>
          <a:p>
            <a:pPr lvl="1"/>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r>
              <a:rPr lang="en-US" dirty="0" smtClean="0"/>
              <a:t>Most first teams overestimate their ability and underestimate reality.</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 Check</a:t>
            </a:r>
            <a:endParaRPr lang="en-US" dirty="0"/>
          </a:p>
        </p:txBody>
      </p:sp>
      <p:sp>
        <p:nvSpPr>
          <p:cNvPr id="3" name="Content Placeholder 2"/>
          <p:cNvSpPr>
            <a:spLocks noGrp="1"/>
          </p:cNvSpPr>
          <p:nvPr>
            <p:ph idx="1"/>
          </p:nvPr>
        </p:nvSpPr>
        <p:spPr/>
        <p:txBody>
          <a:bodyPr>
            <a:normAutofit/>
          </a:bodyPr>
          <a:lstStyle/>
          <a:p>
            <a:r>
              <a:rPr lang="en-US" dirty="0" smtClean="0"/>
              <a:t>Robot top speed will occur at approximately 80-85% of max speed.  </a:t>
            </a:r>
          </a:p>
          <a:p>
            <a:pPr lvl="1"/>
            <a:r>
              <a:rPr lang="en-US" dirty="0" smtClean="0"/>
              <a:t>Max speed CIM = 5600 </a:t>
            </a:r>
            <a:r>
              <a:rPr lang="en-US" dirty="0" err="1" smtClean="0"/>
              <a:t>rpms</a:t>
            </a:r>
            <a:r>
              <a:rPr lang="en-US" dirty="0" smtClean="0"/>
              <a:t> (NO LOAD)</a:t>
            </a:r>
          </a:p>
          <a:p>
            <a:pPr lvl="1"/>
            <a:r>
              <a:rPr lang="en-US" dirty="0" smtClean="0"/>
              <a:t>Reality: 5600 x 0.85 = 4760 </a:t>
            </a:r>
            <a:r>
              <a:rPr lang="en-US" dirty="0" err="1" smtClean="0"/>
              <a:t>rpms</a:t>
            </a:r>
            <a:endParaRPr lang="en-US" dirty="0" smtClean="0"/>
          </a:p>
          <a:p>
            <a:r>
              <a:rPr lang="en-US" dirty="0" smtClean="0"/>
              <a:t>Friction is a two edged sword</a:t>
            </a:r>
          </a:p>
          <a:p>
            <a:pPr lvl="1"/>
            <a:r>
              <a:rPr lang="en-US" dirty="0" smtClean="0"/>
              <a:t>Allows you to push/pull</a:t>
            </a:r>
          </a:p>
          <a:p>
            <a:pPr lvl="1"/>
            <a:r>
              <a:rPr lang="en-US" dirty="0" smtClean="0"/>
              <a:t>Doesn’t allow you to turn</a:t>
            </a:r>
          </a:p>
          <a:p>
            <a:pPr lvl="1"/>
            <a:r>
              <a:rPr lang="en-US" dirty="0" smtClean="0"/>
              <a:t>You CAN have too much of it!</a:t>
            </a:r>
          </a:p>
          <a:p>
            <a:pPr lvl="2"/>
            <a:r>
              <a:rPr lang="en-US" dirty="0" smtClean="0"/>
              <a:t>Frequent for 4WD Systems</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
            </a:pPr>
            <a:r>
              <a:rPr lang="en-US" dirty="0" smtClean="0"/>
              <a:t>Most important consideration, bar none.</a:t>
            </a:r>
          </a:p>
          <a:p>
            <a:pPr lvl="1">
              <a:buFont typeface="Wingdings" pitchFamily="2" charset="2"/>
              <a:buChar char="§"/>
            </a:pPr>
            <a:r>
              <a:rPr lang="en-US" dirty="0" smtClean="0"/>
              <a:t>Three most important parts of a robot are, famously, “drive train, drive train and drive train.”</a:t>
            </a:r>
          </a:p>
          <a:p>
            <a:pPr>
              <a:buFont typeface="Wingdings" pitchFamily="2" charset="2"/>
              <a:buChar char="§"/>
            </a:pPr>
            <a:r>
              <a:rPr lang="en-US" dirty="0" smtClean="0"/>
              <a:t>Good practices:</a:t>
            </a:r>
          </a:p>
          <a:p>
            <a:pPr lvl="1">
              <a:buFont typeface="Wingdings" pitchFamily="2" charset="2"/>
              <a:buChar char="§"/>
            </a:pPr>
            <a:r>
              <a:rPr lang="en-US" dirty="0" smtClean="0"/>
              <a:t>Support shafts in two places.  No more, no less.</a:t>
            </a:r>
          </a:p>
          <a:p>
            <a:pPr lvl="2">
              <a:buFont typeface="Wingdings" pitchFamily="2" charset="2"/>
              <a:buChar char="§"/>
            </a:pPr>
            <a:r>
              <a:rPr lang="en-US" dirty="0" smtClean="0"/>
              <a:t>Reduces Friction</a:t>
            </a:r>
          </a:p>
          <a:p>
            <a:pPr lvl="2">
              <a:buFont typeface="Wingdings" pitchFamily="2" charset="2"/>
              <a:buChar char="§"/>
            </a:pPr>
            <a:r>
              <a:rPr lang="en-US" dirty="0" smtClean="0"/>
              <a:t>Can wear out faster and fail unexpectedly otherwise</a:t>
            </a:r>
          </a:p>
          <a:p>
            <a:pPr lvl="1">
              <a:buFont typeface="Wingdings" pitchFamily="2" charset="2"/>
              <a:buChar char="§"/>
            </a:pPr>
            <a:r>
              <a:rPr lang="en-US" dirty="0" smtClean="0"/>
              <a:t>Avoid long cantilevered loads</a:t>
            </a:r>
          </a:p>
          <a:p>
            <a:pPr lvl="1">
              <a:buFont typeface="Wingdings" pitchFamily="2" charset="2"/>
              <a:buChar char="§"/>
            </a:pPr>
            <a:r>
              <a:rPr lang="en-US" dirty="0" smtClean="0"/>
              <a:t>Avoid press fits and friction belting</a:t>
            </a:r>
          </a:p>
          <a:p>
            <a:pPr lvl="1">
              <a:buFont typeface="Wingdings" pitchFamily="2" charset="2"/>
              <a:buChar char="§"/>
            </a:pPr>
            <a:r>
              <a:rPr lang="en-US" dirty="0" smtClean="0"/>
              <a:t>Alignment, alignment, alignment!</a:t>
            </a:r>
          </a:p>
          <a:p>
            <a:pPr lvl="1">
              <a:buFont typeface="Wingdings" pitchFamily="2" charset="2"/>
              <a:buChar char="§"/>
            </a:pPr>
            <a:r>
              <a:rPr lang="en-US" dirty="0" smtClean="0"/>
              <a:t>Reduce or remove friction almost everywhere you can</a:t>
            </a:r>
          </a:p>
          <a:p>
            <a:pPr>
              <a:buFont typeface="Wingdings" pitchFamily="2" charset="2"/>
              <a:buChar char="Ø"/>
            </a:pP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fontScale="85000" lnSpcReduction="10000"/>
          </a:bodyPr>
          <a:lstStyle/>
          <a:p>
            <a:pPr>
              <a:buFont typeface="Wingdings" pitchFamily="2" charset="2"/>
              <a:buChar char="Ø"/>
            </a:pPr>
            <a:r>
              <a:rPr lang="en-US" dirty="0" smtClean="0"/>
              <a:t>You will probably fail at achieving 100% reliability</a:t>
            </a:r>
          </a:p>
          <a:p>
            <a:pPr>
              <a:buFont typeface="Wingdings" pitchFamily="2" charset="2"/>
              <a:buChar char="Ø"/>
            </a:pPr>
            <a:r>
              <a:rPr lang="en-US" dirty="0" smtClean="0"/>
              <a:t>Good practices:</a:t>
            </a:r>
          </a:p>
          <a:p>
            <a:pPr lvl="1">
              <a:buFont typeface="Wingdings" pitchFamily="2" charset="2"/>
              <a:buChar char="Ø"/>
            </a:pPr>
            <a:r>
              <a:rPr lang="en-US" dirty="0" smtClean="0"/>
              <a:t>Design failure points into drive train and know where they are</a:t>
            </a:r>
          </a:p>
          <a:p>
            <a:pPr lvl="1">
              <a:buFont typeface="Wingdings" pitchFamily="2" charset="2"/>
              <a:buChar char="Ø"/>
            </a:pPr>
            <a:r>
              <a:rPr lang="en-US" dirty="0" smtClean="0"/>
              <a:t>Accessibility is paramount.  You can’t fix what you can’t touch</a:t>
            </a:r>
          </a:p>
          <a:p>
            <a:pPr lvl="1">
              <a:buFont typeface="Wingdings" pitchFamily="2" charset="2"/>
              <a:buChar char="Ø"/>
            </a:pPr>
            <a:r>
              <a:rPr lang="en-US" dirty="0" smtClean="0"/>
              <a:t>Bring spare parts; especially for unique items such as gears, sprockets, transmissions, mounting hardware, etc.</a:t>
            </a:r>
          </a:p>
          <a:p>
            <a:pPr lvl="1">
              <a:buFont typeface="Wingdings" pitchFamily="2" charset="2"/>
              <a:buChar char="Ø"/>
            </a:pPr>
            <a:r>
              <a:rPr lang="en-US" dirty="0" smtClean="0"/>
              <a:t>Aim for maintenance and repair times of &lt;4min.  </a:t>
            </a:r>
          </a:p>
          <a:p>
            <a:pPr lvl="2">
              <a:buFont typeface="Wingdings" pitchFamily="2" charset="2"/>
              <a:buChar char="Ø"/>
            </a:pPr>
            <a:r>
              <a:rPr lang="en-US" dirty="0" smtClean="0"/>
              <a:t>TIMEOUTS!</a:t>
            </a:r>
          </a:p>
          <a:p>
            <a:pPr lvl="1">
              <a:buFont typeface="Wingdings" pitchFamily="2" charset="2"/>
              <a:buChar char="Ø"/>
            </a:pPr>
            <a:r>
              <a:rPr lang="en-US" dirty="0" smtClean="0"/>
              <a:t>Alignment, Alignment, Alignment….Alignment</a:t>
            </a:r>
          </a:p>
          <a:p>
            <a:pPr lvl="1">
              <a:buFont typeface="Wingdings" pitchFamily="2" charset="2"/>
              <a:buChar char="Ø"/>
            </a:pPr>
            <a:r>
              <a:rPr lang="en-US" dirty="0" smtClean="0"/>
              <a:t>Use lock washers, </a:t>
            </a:r>
            <a:r>
              <a:rPr lang="en-US" dirty="0" err="1" smtClean="0"/>
              <a:t>Nylock</a:t>
            </a:r>
            <a:r>
              <a:rPr lang="en-US" dirty="0" smtClean="0"/>
              <a:t> nuts or </a:t>
            </a:r>
            <a:r>
              <a:rPr lang="en-US" dirty="0" err="1" smtClean="0"/>
              <a:t>Loctite</a:t>
            </a:r>
            <a:r>
              <a:rPr lang="en-US" dirty="0" smtClean="0"/>
              <a:t> EVERYWHERE</a:t>
            </a:r>
          </a:p>
          <a:p>
            <a:pPr lvl="1">
              <a:buFont typeface="Wingdings" pitchFamily="2" charset="2"/>
              <a:buChar char="Ø"/>
            </a:pP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lnSpcReduction="10000"/>
          </a:bodyPr>
          <a:lstStyle/>
          <a:p>
            <a:pPr>
              <a:buFont typeface="Wingdings" pitchFamily="2" charset="2"/>
              <a:buChar char="§"/>
            </a:pPr>
            <a:r>
              <a:rPr lang="en-US" dirty="0" smtClean="0"/>
              <a:t>Only at this stage should you consider advanced thingamajigs and </a:t>
            </a:r>
            <a:r>
              <a:rPr lang="en-US" dirty="0" err="1" smtClean="0"/>
              <a:t>dowhatsits</a:t>
            </a:r>
            <a:r>
              <a:rPr lang="en-US" dirty="0" smtClean="0"/>
              <a:t> that are tailored to the challenge at hand</a:t>
            </a:r>
          </a:p>
          <a:p>
            <a:pPr lvl="1">
              <a:buFont typeface="Wingdings" pitchFamily="2" charset="2"/>
              <a:buChar char="§"/>
            </a:pPr>
            <a:r>
              <a:rPr lang="en-US" dirty="0" smtClean="0"/>
              <a:t>Stairs, ramps, slippery surfaces, tugs-of-war</a:t>
            </a:r>
          </a:p>
          <a:p>
            <a:pPr lvl="1">
              <a:buNone/>
            </a:pPr>
            <a:endParaRPr lang="en-US" dirty="0" smtClean="0"/>
          </a:p>
          <a:p>
            <a:r>
              <a:rPr lang="en-US" sz="3600" dirty="0" smtClean="0"/>
              <a:t>“</a:t>
            </a:r>
            <a:r>
              <a:rPr lang="en-US" dirty="0" smtClean="0"/>
              <a:t>Now that you’ve devised a fantastic system of linkages and cams to climb over that wall on the field, consider if it’d just be easier, cheaper, faster and lighter to drive around it.”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to="" calcmode="lin" valueType="num">
                                      <p:cBhvr>
                                        <p:cTn id="15" dur="1" fill="hold"/>
                                        <p:tgtEl>
                                          <p:spTgt spid="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AndyMark</a:t>
            </a:r>
            <a:r>
              <a:rPr lang="en-US" dirty="0" smtClean="0"/>
              <a:t>, Inc.</a:t>
            </a:r>
          </a:p>
          <a:p>
            <a:r>
              <a:rPr lang="en-US" dirty="0" smtClean="0"/>
              <a:t>BaneBots.com</a:t>
            </a:r>
          </a:p>
          <a:p>
            <a:r>
              <a:rPr lang="en-US" i="1" dirty="0" smtClean="0"/>
              <a:t>FIRST Robotics Drive Systems</a:t>
            </a:r>
            <a:r>
              <a:rPr lang="en-US" dirty="0" smtClean="0"/>
              <a:t>; Andy Baker, President: </a:t>
            </a:r>
            <a:r>
              <a:rPr lang="en-US" dirty="0" err="1" smtClean="0"/>
              <a:t>AndyMark</a:t>
            </a:r>
            <a:r>
              <a:rPr lang="en-US" dirty="0" smtClean="0"/>
              <a:t>, Inc.</a:t>
            </a:r>
          </a:p>
          <a:p>
            <a:r>
              <a:rPr lang="en-US" i="1" dirty="0" smtClean="0"/>
              <a:t>FIRST Robotics Drive Trains</a:t>
            </a:r>
            <a:r>
              <a:rPr lang="en-US" dirty="0" smtClean="0"/>
              <a:t>; Dale </a:t>
            </a:r>
            <a:r>
              <a:rPr lang="en-US" dirty="0" err="1" smtClean="0"/>
              <a:t>Yocum</a:t>
            </a:r>
            <a:endParaRPr lang="en-US" dirty="0" smtClean="0"/>
          </a:p>
          <a:p>
            <a:r>
              <a:rPr lang="en-US" i="1" dirty="0" smtClean="0"/>
              <a:t>FRC Drive Train Design and Implementation</a:t>
            </a:r>
            <a:r>
              <a:rPr lang="en-US" dirty="0" smtClean="0"/>
              <a:t>; Madison </a:t>
            </a:r>
            <a:r>
              <a:rPr lang="en-US" dirty="0" err="1" smtClean="0"/>
              <a:t>Krass</a:t>
            </a:r>
            <a:r>
              <a:rPr lang="en-US" dirty="0" smtClean="0"/>
              <a:t> and Fred Sayre, Team 448</a:t>
            </a:r>
          </a:p>
          <a:p>
            <a:r>
              <a:rPr lang="en-US" i="1" dirty="0" smtClean="0"/>
              <a:t>Mobility</a:t>
            </a:r>
            <a:r>
              <a:rPr lang="en-US" dirty="0" smtClean="0"/>
              <a:t>: Waterloo Regional; Ian </a:t>
            </a:r>
            <a:r>
              <a:rPr lang="en-US" dirty="0" err="1" smtClean="0"/>
              <a:t>Makenzie</a:t>
            </a:r>
            <a:endParaRPr lang="en-US" dirty="0" smtClean="0"/>
          </a:p>
          <a:p>
            <a:r>
              <a:rPr lang="en-US" i="1" dirty="0" smtClean="0"/>
              <a:t>Robot Drive System Fundamentals </a:t>
            </a:r>
            <a:r>
              <a:rPr lang="en-US" dirty="0" smtClean="0"/>
              <a:t>– FRC Conference: Atlanta, GA 2007</a:t>
            </a:r>
          </a:p>
          <a:p>
            <a:pPr lvl="1"/>
            <a:r>
              <a:rPr lang="en-US" dirty="0" smtClean="0"/>
              <a:t>Ken Patton (Team 65), Paul </a:t>
            </a:r>
            <a:r>
              <a:rPr lang="en-US" dirty="0" err="1" smtClean="0"/>
              <a:t>Copioli</a:t>
            </a:r>
            <a:r>
              <a:rPr lang="en-US" dirty="0" smtClean="0"/>
              <a:t> (Team 217)</a:t>
            </a:r>
          </a:p>
          <a:p>
            <a:r>
              <a:rPr lang="en-US" dirty="0" smtClean="0"/>
              <a:t>www.chiefdelphi.com</a:t>
            </a:r>
          </a:p>
          <a:p>
            <a:r>
              <a:rPr lang="en-US" dirty="0" smtClean="0"/>
              <a:t>www.chiefdelphi.com/forums/papers.php</a:t>
            </a:r>
          </a:p>
          <a:p>
            <a:r>
              <a:rPr lang="en-US" dirty="0" smtClean="0"/>
              <a:t>http://www.firstroboticscanada.org/site/node/71</a:t>
            </a:r>
          </a:p>
          <a:p>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in FRC?</a:t>
            </a:r>
            <a:endParaRPr lang="en-US" dirty="0"/>
          </a:p>
        </p:txBody>
      </p:sp>
      <p:sp>
        <p:nvSpPr>
          <p:cNvPr id="3" name="Content Placeholder 2"/>
          <p:cNvSpPr>
            <a:spLocks noGrp="1"/>
          </p:cNvSpPr>
          <p:nvPr>
            <p:ph idx="1"/>
          </p:nvPr>
        </p:nvSpPr>
        <p:spPr/>
        <p:txBody>
          <a:bodyPr>
            <a:normAutofit lnSpcReduction="10000"/>
          </a:bodyPr>
          <a:lstStyle/>
          <a:p>
            <a:r>
              <a:rPr lang="en-US" dirty="0" smtClean="0"/>
              <a:t>2008 Championship Division Winners and Finalists</a:t>
            </a:r>
          </a:p>
          <a:p>
            <a:pPr lvl="1"/>
            <a:r>
              <a:rPr lang="en-US" dirty="0" smtClean="0"/>
              <a:t>14 Six Wheel drive</a:t>
            </a:r>
          </a:p>
          <a:p>
            <a:pPr lvl="1"/>
            <a:r>
              <a:rPr lang="en-US" dirty="0" smtClean="0"/>
              <a:t>2 Six Wheel with omni’s</a:t>
            </a:r>
          </a:p>
          <a:p>
            <a:pPr lvl="1"/>
            <a:r>
              <a:rPr lang="en-US" dirty="0" smtClean="0"/>
              <a:t>2 Four wheel with omni’s</a:t>
            </a:r>
          </a:p>
          <a:p>
            <a:pPr lvl="1"/>
            <a:r>
              <a:rPr lang="en-US" dirty="0" smtClean="0"/>
              <a:t>2 Mecanum</a:t>
            </a:r>
          </a:p>
          <a:p>
            <a:pPr lvl="1"/>
            <a:r>
              <a:rPr lang="en-US" dirty="0" smtClean="0"/>
              <a:t>2 Swerve/Crab drive</a:t>
            </a:r>
          </a:p>
          <a:p>
            <a:pPr lvl="1"/>
            <a:r>
              <a:rPr lang="en-US" dirty="0" smtClean="0"/>
              <a:t>1 Four wheel rack and pinion!</a:t>
            </a:r>
          </a:p>
          <a:p>
            <a:r>
              <a:rPr lang="en-US" dirty="0" smtClean="0"/>
              <a:t>Remember:  Drives Game Dependent</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DRIVE SYSTEMS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1393</TotalTime>
  <Words>3031</Words>
  <Application>Microsoft Office PowerPoint</Application>
  <PresentationFormat>On-screen Show (4:3)</PresentationFormat>
  <Paragraphs>701</Paragraphs>
  <Slides>75</Slides>
  <Notes>0</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Module</vt:lpstr>
      <vt:lpstr>Drive Systems</vt:lpstr>
      <vt:lpstr>Overview</vt:lpstr>
      <vt:lpstr>Importance</vt:lpstr>
      <vt:lpstr>Fundamental Considerations</vt:lpstr>
      <vt:lpstr>Types of Drive Train </vt:lpstr>
      <vt:lpstr>Good Features to have to attain proper attributes </vt:lpstr>
      <vt:lpstr>What types of Drives are Available?</vt:lpstr>
      <vt:lpstr>Usage in FRC?</vt:lpstr>
      <vt:lpstr>DRIVE SYSTEMS</vt:lpstr>
      <vt:lpstr>2 Wheel Drive</vt:lpstr>
      <vt:lpstr>2 Wheel Drive: Examples</vt:lpstr>
      <vt:lpstr>4 Wheel Drive – 2 Gearboxes  (AKA Tank Drive – no treads)</vt:lpstr>
      <vt:lpstr>4 Wheel Drive – 2 Gearbox : Examples</vt:lpstr>
      <vt:lpstr>4 Wheel Drive – 4 Gearboxes</vt:lpstr>
      <vt:lpstr>4 Wheel Drive – 4 Gearboxes: Examples</vt:lpstr>
      <vt:lpstr>6 Wheel Drive – 2 Gearboxes</vt:lpstr>
      <vt:lpstr>6 Wheel Drive - 2 Gearboxes Examples</vt:lpstr>
      <vt:lpstr>Tank Drive/Treads</vt:lpstr>
      <vt:lpstr>Tank Drive/Treads Examples</vt:lpstr>
      <vt:lpstr>Omni-directional drives</vt:lpstr>
      <vt:lpstr>Omni: Mecanum</vt:lpstr>
      <vt:lpstr>Omni: Mecanum Examples</vt:lpstr>
      <vt:lpstr>Omni: Mecanum Examples</vt:lpstr>
      <vt:lpstr>Omni: Mecanum Examples</vt:lpstr>
      <vt:lpstr>Omni: Mecanum Wheels</vt:lpstr>
      <vt:lpstr>Omni: Holonomic / Killough</vt:lpstr>
      <vt:lpstr>Omni: Holonomic Examples</vt:lpstr>
      <vt:lpstr>Omni: Holonomic Drive Example</vt:lpstr>
      <vt:lpstr>Omni: Holonomic/Omni Wheels</vt:lpstr>
      <vt:lpstr>Omni:  Sweve/Crab</vt:lpstr>
      <vt:lpstr>Omni: Swerve/Crab Exampe</vt:lpstr>
      <vt:lpstr>Omni: Swerve/Crab Example</vt:lpstr>
      <vt:lpstr>Other Drive Systems</vt:lpstr>
      <vt:lpstr>Other Drives:  Examples</vt:lpstr>
      <vt:lpstr>TRACTION</vt:lpstr>
      <vt:lpstr>Coefficient of Friction</vt:lpstr>
      <vt:lpstr>Materials of the robot wheels/belts</vt:lpstr>
      <vt:lpstr>Shape of robot wheels/belts</vt:lpstr>
      <vt:lpstr>Materials on the floor surface</vt:lpstr>
      <vt:lpstr>Surface Conditions</vt:lpstr>
      <vt:lpstr>Traction Basics Terminology</vt:lpstr>
      <vt:lpstr>Traction Fundamentals “Normal Force”</vt:lpstr>
      <vt:lpstr>Traction Fundamentals “Weight Distribution”</vt:lpstr>
      <vt:lpstr> Weight Distribution is Not Constant</vt:lpstr>
      <vt:lpstr>POWER and Power Transmission</vt:lpstr>
      <vt:lpstr>How Fast?</vt:lpstr>
      <vt:lpstr>Power</vt:lpstr>
      <vt:lpstr>MORE Power</vt:lpstr>
      <vt:lpstr>Power Transmission</vt:lpstr>
      <vt:lpstr>Power Transmission: Chain</vt:lpstr>
      <vt:lpstr>Power Transmission: Timing Belt</vt:lpstr>
      <vt:lpstr>Power Transmission: Gearing</vt:lpstr>
      <vt:lpstr>Power Transmission: Gearing</vt:lpstr>
      <vt:lpstr>Power Transmission: Friction Belt </vt:lpstr>
      <vt:lpstr>TRANSMISSIONS</vt:lpstr>
      <vt:lpstr>Transmissions / Gearbox</vt:lpstr>
      <vt:lpstr>Transmissions – AM ToughBox</vt:lpstr>
      <vt:lpstr>Tranmissions – AM GEM500 </vt:lpstr>
      <vt:lpstr>Transmissions – AM Planetary</vt:lpstr>
      <vt:lpstr>Transmissions – BB P80 Series</vt:lpstr>
      <vt:lpstr>Transmissions – BB P80 Dual</vt:lpstr>
      <vt:lpstr>Shiftable Transmission: AndyMark (AM)</vt:lpstr>
      <vt:lpstr>Shifting Transmissions: NDB</vt:lpstr>
      <vt:lpstr>Compare SS and NBD</vt:lpstr>
      <vt:lpstr>Compare SS and NBD</vt:lpstr>
      <vt:lpstr>Custom Gearboxes</vt:lpstr>
      <vt:lpstr>Basic Custom Gearbox</vt:lpstr>
      <vt:lpstr>Basic Custom Gearbox: Power Transmisison</vt:lpstr>
      <vt:lpstr>PRACTICAL AND REALISTIC CONSIDERATIONS</vt:lpstr>
      <vt:lpstr>Remember…</vt:lpstr>
      <vt:lpstr>Reality Check</vt:lpstr>
      <vt:lpstr>Tips and Good Practices</vt:lpstr>
      <vt:lpstr>Tips and Good Practices</vt:lpstr>
      <vt:lpstr>Tips and Good Practices</vt:lpstr>
      <vt:lpstr>Credits</vt:lpstr>
    </vt:vector>
  </TitlesOfParts>
  <Company>Liberty Public Schools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Systems</dc:title>
  <dc:creator>LPS</dc:creator>
  <cp:lastModifiedBy>LPS</cp:lastModifiedBy>
  <cp:revision>152</cp:revision>
  <dcterms:created xsi:type="dcterms:W3CDTF">2009-12-07T18:43:35Z</dcterms:created>
  <dcterms:modified xsi:type="dcterms:W3CDTF">2009-12-22T13:37:12Z</dcterms:modified>
</cp:coreProperties>
</file>